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461" r:id="rId2"/>
    <p:sldId id="482" r:id="rId3"/>
    <p:sldId id="494" r:id="rId4"/>
    <p:sldId id="507" r:id="rId5"/>
    <p:sldId id="465" r:id="rId6"/>
    <p:sldId id="500" r:id="rId7"/>
    <p:sldId id="467" r:id="rId8"/>
    <p:sldId id="466" r:id="rId9"/>
    <p:sldId id="502" r:id="rId10"/>
    <p:sldId id="503" r:id="rId11"/>
    <p:sldId id="504" r:id="rId12"/>
    <p:sldId id="505" r:id="rId13"/>
    <p:sldId id="469" r:id="rId14"/>
    <p:sldId id="487" r:id="rId15"/>
    <p:sldId id="485" r:id="rId16"/>
    <p:sldId id="489" r:id="rId17"/>
    <p:sldId id="473" r:id="rId18"/>
    <p:sldId id="490" r:id="rId19"/>
    <p:sldId id="475" r:id="rId20"/>
    <p:sldId id="477" r:id="rId21"/>
    <p:sldId id="483" r:id="rId22"/>
    <p:sldId id="479" r:id="rId23"/>
    <p:sldId id="484" r:id="rId24"/>
    <p:sldId id="493" r:id="rId25"/>
    <p:sldId id="508" r:id="rId26"/>
    <p:sldId id="516" r:id="rId27"/>
    <p:sldId id="498" r:id="rId28"/>
    <p:sldId id="499" r:id="rId29"/>
    <p:sldId id="480" r:id="rId30"/>
    <p:sldId id="515" r:id="rId31"/>
    <p:sldId id="481" r:id="rId32"/>
    <p:sldId id="478" r:id="rId33"/>
    <p:sldId id="496" r:id="rId34"/>
    <p:sldId id="492" r:id="rId35"/>
    <p:sldId id="491" r:id="rId36"/>
    <p:sldId id="510" r:id="rId37"/>
    <p:sldId id="511" r:id="rId38"/>
    <p:sldId id="512" r:id="rId39"/>
    <p:sldId id="509" r:id="rId40"/>
    <p:sldId id="513" r:id="rId41"/>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5"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4"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2" pos="438" userDrawn="1">
          <p15:clr>
            <a:srgbClr val="A4A3A4"/>
          </p15:clr>
        </p15:guide>
        <p15:guide id="3" pos="7242" userDrawn="1">
          <p15:clr>
            <a:srgbClr val="A4A3A4"/>
          </p15:clr>
        </p15:guide>
        <p15:guide id="7" pos="642" userDrawn="1">
          <p15:clr>
            <a:srgbClr val="A4A3A4"/>
          </p15:clr>
        </p15:guide>
        <p15:guide id="8" orient="horz" pos="3861" userDrawn="1">
          <p15:clr>
            <a:srgbClr val="A4A3A4"/>
          </p15:clr>
        </p15:guide>
        <p15:guide id="9" orient="horz" pos="527" userDrawn="1">
          <p15:clr>
            <a:srgbClr val="A4A3A4"/>
          </p15:clr>
        </p15:guide>
        <p15:guide id="10" pos="3840" userDrawn="1">
          <p15:clr>
            <a:srgbClr val="A4A3A4"/>
          </p15:clr>
        </p15:guide>
        <p15:guide id="11"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cott Salik" initials="SMS [2] [2]" lastIdx="1" clrIdx="6">
    <p:extLst/>
  </p:cmAuthor>
  <p:cmAuthor id="1" name="Scott Salik" initials="SMS" lastIdx="26" clrIdx="0">
    <p:extLst/>
  </p:cmAuthor>
  <p:cmAuthor id="8" name="Scott Salik" initials="SMS [7]" lastIdx="1" clrIdx="7">
    <p:extLst/>
  </p:cmAuthor>
  <p:cmAuthor id="2" name="Scott Salik" initials="SMS [2]" lastIdx="1" clrIdx="1">
    <p:extLst/>
  </p:cmAuthor>
  <p:cmAuthor id="9" name="Corrine Skoog" initials="CS" lastIdx="1" clrIdx="8">
    <p:extLst/>
  </p:cmAuthor>
  <p:cmAuthor id="3" name="Scott Salik" initials="SMS [3]" lastIdx="1" clrIdx="2">
    <p:extLst/>
  </p:cmAuthor>
  <p:cmAuthor id="10" name="Corrine Skoog" initials="CS [2]" lastIdx="1" clrIdx="9">
    <p:extLst/>
  </p:cmAuthor>
  <p:cmAuthor id="4" name="Scott Salik" initials="SMS [4]" lastIdx="1" clrIdx="3">
    <p:extLst/>
  </p:cmAuthor>
  <p:cmAuthor id="11" name="Corrine Skoog" initials="CS [3]" lastIdx="1" clrIdx="10">
    <p:extLst/>
  </p:cmAuthor>
  <p:cmAuthor id="5" name="Scott Salik" initials="SMS [5]" lastIdx="1" clrIdx="4">
    <p:extLst/>
  </p:cmAuthor>
  <p:cmAuthor id="12" name="Corrine Skoog" initials="CS [4]" lastIdx="1" clrIdx="11">
    <p:extLst/>
  </p:cmAuthor>
  <p:cmAuthor id="6" name="Scott Salik" initials="SMS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F18237"/>
    <a:srgbClr val="F9BD38"/>
    <a:srgbClr val="EF562A"/>
    <a:srgbClr val="E5E860"/>
    <a:srgbClr val="C1D547"/>
    <a:srgbClr val="43B77D"/>
    <a:srgbClr val="4D4D4C"/>
    <a:srgbClr val="DB4F30"/>
    <a:srgbClr val="8BD5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14" autoAdjust="0"/>
    <p:restoredTop sz="74171" autoAdjust="0"/>
  </p:normalViewPr>
  <p:slideViewPr>
    <p:cSldViewPr snapToObjects="1">
      <p:cViewPr varScale="1">
        <p:scale>
          <a:sx n="92" d="100"/>
          <a:sy n="92" d="100"/>
        </p:scale>
        <p:origin x="1624" y="168"/>
      </p:cViewPr>
      <p:guideLst>
        <p:guide pos="438"/>
        <p:guide pos="7242"/>
        <p:guide pos="642"/>
        <p:guide orient="horz" pos="3861"/>
        <p:guide orient="horz" pos="527"/>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notesViewPr>
    <p:cSldViewPr snapToObjects="1" showGuides="1">
      <p:cViewPr varScale="1">
        <p:scale>
          <a:sx n="52" d="100"/>
          <a:sy n="52" d="100"/>
        </p:scale>
        <p:origin x="286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151199597669"/>
          <c:y val="0.160763844384827"/>
          <c:w val="0.629886506269519"/>
          <c:h val="0.702649029062564"/>
        </c:manualLayout>
      </c:layout>
      <c:pieChart>
        <c:varyColors val="1"/>
        <c:ser>
          <c:idx val="0"/>
          <c:order val="0"/>
          <c:tx>
            <c:strRef>
              <c:f>Sheet1!$B$1</c:f>
              <c:strCache>
                <c:ptCount val="1"/>
                <c:pt idx="0">
                  <c:v>Sales</c:v>
                </c:pt>
              </c:strCache>
            </c:strRef>
          </c:tx>
          <c:spPr>
            <a:solidFill>
              <a:srgbClr val="EF562A"/>
            </a:solidFill>
            <a:ln w="12700">
              <a:solidFill>
                <a:srgbClr val="4D4D4C"/>
              </a:solidFill>
            </a:ln>
          </c:spPr>
          <c:dPt>
            <c:idx val="0"/>
            <c:bubble3D val="0"/>
            <c:spPr>
              <a:solidFill>
                <a:srgbClr val="DB4F30"/>
              </a:solidFill>
              <a:ln w="12700">
                <a:solidFill>
                  <a:srgbClr val="4D4D4C"/>
                </a:solidFill>
              </a:ln>
              <a:effectLst/>
            </c:spPr>
            <c:extLst xmlns:c16r2="http://schemas.microsoft.com/office/drawing/2015/06/chart">
              <c:ext xmlns:c16="http://schemas.microsoft.com/office/drawing/2014/chart" uri="{C3380CC4-5D6E-409C-BE32-E72D297353CC}">
                <c16:uniqueId val="{00000001-5B32-4748-978A-C33233B3142B}"/>
              </c:ext>
            </c:extLst>
          </c:dPt>
          <c:dPt>
            <c:idx val="1"/>
            <c:bubble3D val="0"/>
            <c:spPr>
              <a:solidFill>
                <a:srgbClr val="F9BD38"/>
              </a:solidFill>
              <a:ln w="12700">
                <a:solidFill>
                  <a:srgbClr val="4D4D4C"/>
                </a:solidFill>
              </a:ln>
              <a:effectLst/>
            </c:spPr>
            <c:extLst xmlns:c16r2="http://schemas.microsoft.com/office/drawing/2015/06/chart">
              <c:ext xmlns:c16="http://schemas.microsoft.com/office/drawing/2014/chart" uri="{C3380CC4-5D6E-409C-BE32-E72D297353CC}">
                <c16:uniqueId val="{00000003-5B32-4748-978A-C33233B3142B}"/>
              </c:ext>
            </c:extLst>
          </c:dPt>
          <c:dPt>
            <c:idx val="2"/>
            <c:bubble3D val="0"/>
            <c:spPr>
              <a:solidFill>
                <a:srgbClr val="00C673"/>
              </a:solidFill>
              <a:ln w="12700">
                <a:solidFill>
                  <a:srgbClr val="4D4D4C"/>
                </a:solidFill>
              </a:ln>
              <a:effectLst/>
            </c:spPr>
            <c:extLst xmlns:c16r2="http://schemas.microsoft.com/office/drawing/2015/06/chart">
              <c:ext xmlns:c16="http://schemas.microsoft.com/office/drawing/2014/chart" uri="{C3380CC4-5D6E-409C-BE32-E72D297353CC}">
                <c16:uniqueId val="{00000005-5B32-4748-978A-C33233B3142B}"/>
              </c:ext>
            </c:extLst>
          </c:dPt>
          <c:dPt>
            <c:idx val="3"/>
            <c:bubble3D val="0"/>
            <c:spPr>
              <a:solidFill>
                <a:srgbClr val="1F959A"/>
              </a:solidFill>
              <a:ln w="12700">
                <a:solidFill>
                  <a:srgbClr val="4D4D4C"/>
                </a:solidFill>
              </a:ln>
              <a:effectLst/>
            </c:spPr>
            <c:extLst xmlns:c16r2="http://schemas.microsoft.com/office/drawing/2015/06/chart">
              <c:ext xmlns:c16="http://schemas.microsoft.com/office/drawing/2014/chart" uri="{C3380CC4-5D6E-409C-BE32-E72D297353CC}">
                <c16:uniqueId val="{00000007-5B32-4748-978A-C33233B3142B}"/>
              </c:ext>
            </c:extLst>
          </c:dPt>
          <c:dPt>
            <c:idx val="4"/>
            <c:bubble3D val="0"/>
            <c:spPr>
              <a:solidFill>
                <a:srgbClr val="8AD3DC"/>
              </a:solidFill>
              <a:ln w="12700">
                <a:solidFill>
                  <a:srgbClr val="4D4D4C"/>
                </a:solidFill>
              </a:ln>
              <a:effectLst/>
            </c:spPr>
            <c:extLst xmlns:c16r2="http://schemas.microsoft.com/office/drawing/2015/06/chart">
              <c:ext xmlns:c16="http://schemas.microsoft.com/office/drawing/2014/chart" uri="{C3380CC4-5D6E-409C-BE32-E72D297353CC}">
                <c16:uniqueId val="{00000009-5B32-4748-978A-C33233B3142B}"/>
              </c:ext>
            </c:extLst>
          </c:dPt>
          <c:cat>
            <c:strRef>
              <c:f>Sheet1!$A$2:$A$6</c:f>
              <c:strCache>
                <c:ptCount val="5"/>
                <c:pt idx="0">
                  <c:v>Wealthy</c:v>
                </c:pt>
                <c:pt idx="1">
                  <c:v>Financially Stable</c:v>
                </c:pt>
                <c:pt idx="2">
                  <c:v>Still Working</c:v>
                </c:pt>
                <c:pt idx="3">
                  <c:v>Dead</c:v>
                </c:pt>
                <c:pt idx="4">
                  <c:v>Dead Broke</c:v>
                </c:pt>
              </c:strCache>
            </c:strRef>
          </c:cat>
          <c:val>
            <c:numRef>
              <c:f>Sheet1!$B$2:$B$6</c:f>
              <c:numCache>
                <c:formatCode>General</c:formatCode>
                <c:ptCount val="5"/>
                <c:pt idx="0">
                  <c:v>1.0</c:v>
                </c:pt>
                <c:pt idx="1">
                  <c:v>4.0</c:v>
                </c:pt>
                <c:pt idx="2">
                  <c:v>5.0</c:v>
                </c:pt>
                <c:pt idx="3">
                  <c:v>28.0</c:v>
                </c:pt>
                <c:pt idx="4">
                  <c:v>62.0</c:v>
                </c:pt>
              </c:numCache>
            </c:numRef>
          </c:val>
          <c:extLst xmlns:c16r2="http://schemas.microsoft.com/office/drawing/2015/06/chart">
            <c:ext xmlns:c16="http://schemas.microsoft.com/office/drawing/2014/chart" uri="{C3380CC4-5D6E-409C-BE32-E72D297353CC}">
              <c16:uniqueId val="{0000000A-5B32-4748-978A-C33233B314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393F5F-2CB0-4229-855E-C2E0C65B7458}" type="datetimeFigureOut">
              <a:rPr lang="en-GB" smtClean="0"/>
              <a:t>15/03/2017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50329862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87A736-6CC3-4C18-98AD-86E9D9BA66F5}" type="datetimeFigureOut">
              <a:rPr lang="en-GB" smtClean="0"/>
              <a:t>15/03/2017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13A6D8-FB85-4A58-8BD4-8660BCD7BDCB}" type="slidenum">
              <a:rPr lang="en-GB" smtClean="0"/>
              <a:t>‹#›</a:t>
            </a:fld>
            <a:endParaRPr lang="en-GB"/>
          </a:p>
        </p:txBody>
      </p:sp>
    </p:spTree>
    <p:extLst>
      <p:ext uri="{BB962C8B-B14F-4D97-AF65-F5344CB8AC3E}">
        <p14:creationId xmlns:p14="http://schemas.microsoft.com/office/powerpoint/2010/main" val="1116209324"/>
      </p:ext>
    </p:extLst>
  </p:cSld>
  <p:clrMap bg1="lt1" tx1="dk1" bg2="lt2" tx2="dk2" accent1="accent1" accent2="accent2" accent3="accent3" accent4="accent4" accent5="accent5" accent6="accent6" hlink="hlink" folHlink="folHlink"/>
  <p:hf hd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5"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4"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latin typeface="+mn-lt"/>
                <a:ea typeface="+mn-ea"/>
                <a:cs typeface="+mn-cs"/>
              </a:rPr>
              <a:t>Thanks so much for being here.</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a:t>
            </a:fld>
            <a:endParaRPr lang="en-GB"/>
          </a:p>
        </p:txBody>
      </p:sp>
    </p:spTree>
    <p:extLst>
      <p:ext uri="{BB962C8B-B14F-4D97-AF65-F5344CB8AC3E}">
        <p14:creationId xmlns:p14="http://schemas.microsoft.com/office/powerpoint/2010/main" val="211122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Through 40 years of clinical research and discovery – there’s confirmation that each nutrient deficiency can be linked to multiple health issues.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Hundreds of thousands of people follow Dr. Wallach’s nutritional advice and truly believe their lives are better for it.  As a result – we’ve got celebrity ambassadors who love our company, an amazing athletic advisory board, as well as a top notch scientific advisory board.</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10</a:t>
            </a:fld>
            <a:endParaRPr lang="en-GB"/>
          </a:p>
        </p:txBody>
      </p:sp>
    </p:spTree>
    <p:extLst>
      <p:ext uri="{BB962C8B-B14F-4D97-AF65-F5344CB8AC3E}">
        <p14:creationId xmlns:p14="http://schemas.microsoft.com/office/powerpoint/2010/main" val="1343480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 core of our nutrition and wellness products starts with our Healthy Body Packs. They incorporate “90 for Life,” the foundation of all of our Healthy Body </a:t>
            </a:r>
            <a:r>
              <a:rPr lang="en-US" sz="1600" kern="1200" dirty="0" err="1" smtClean="0">
                <a:solidFill>
                  <a:schemeClr val="tx1"/>
                </a:solidFill>
                <a:effectLst/>
                <a:latin typeface="+mn-lt"/>
                <a:ea typeface="+mn-ea"/>
                <a:cs typeface="+mn-cs"/>
              </a:rPr>
              <a:t>Paks</a:t>
            </a:r>
            <a:r>
              <a:rPr lang="en-US" sz="1600" kern="1200" dirty="0" smtClean="0">
                <a:solidFill>
                  <a:schemeClr val="tx1"/>
                </a:solidFill>
                <a:effectLst/>
                <a:latin typeface="+mn-lt"/>
                <a:ea typeface="+mn-ea"/>
                <a:cs typeface="+mn-cs"/>
              </a:rPr>
              <a:t>.</a:t>
            </a:r>
          </a:p>
          <a:p>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People all over the world are part of 90 for life and are living healthier and happier.</a:t>
            </a:r>
          </a:p>
          <a:p>
            <a:r>
              <a:rPr lang="en-US" sz="1600" kern="1200" dirty="0" smtClean="0">
                <a:solidFill>
                  <a:schemeClr val="tx1"/>
                </a:solidFill>
                <a:effectLst/>
                <a:latin typeface="+mn-lt"/>
                <a:ea typeface="+mn-ea"/>
                <a:cs typeface="+mn-cs"/>
              </a:rPr>
              <a:t>We have 8 different Healthy Body </a:t>
            </a:r>
            <a:r>
              <a:rPr lang="en-US" sz="1600" kern="1200" dirty="0" err="1" smtClean="0">
                <a:solidFill>
                  <a:schemeClr val="tx1"/>
                </a:solidFill>
                <a:effectLst/>
                <a:latin typeface="+mn-lt"/>
                <a:ea typeface="+mn-ea"/>
                <a:cs typeface="+mn-cs"/>
              </a:rPr>
              <a:t>Paks</a:t>
            </a:r>
            <a:r>
              <a:rPr lang="en-US" sz="1600" kern="1200" dirty="0" smtClean="0">
                <a:solidFill>
                  <a:schemeClr val="tx1"/>
                </a:solidFill>
                <a:effectLst/>
                <a:latin typeface="+mn-lt"/>
                <a:ea typeface="+mn-ea"/>
                <a:cs typeface="+mn-cs"/>
              </a:rPr>
              <a:t>. Just pick the one that has the best focus for you. There’s no right or wrong choice. They all include the “90 Essential Nutrients.”</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11</a:t>
            </a:fld>
            <a:endParaRPr lang="en-GB"/>
          </a:p>
        </p:txBody>
      </p:sp>
    </p:spTree>
    <p:extLst>
      <p:ext uri="{BB962C8B-B14F-4D97-AF65-F5344CB8AC3E}">
        <p14:creationId xmlns:p14="http://schemas.microsoft.com/office/powerpoint/2010/main" val="49398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We have many other nutritional products that people rave about. You can check them out on </a:t>
            </a:r>
            <a:r>
              <a:rPr lang="en-US" sz="1600" kern="1200" dirty="0" err="1" smtClean="0">
                <a:solidFill>
                  <a:schemeClr val="tx1"/>
                </a:solidFill>
                <a:effectLst/>
                <a:latin typeface="+mn-lt"/>
                <a:ea typeface="+mn-ea"/>
                <a:cs typeface="+mn-cs"/>
              </a:rPr>
              <a:t>youngevity.com</a:t>
            </a:r>
            <a:r>
              <a:rPr lang="en-US" sz="1600" kern="1200" dirty="0" smtClean="0">
                <a:solidFill>
                  <a:schemeClr val="tx1"/>
                </a:solidFill>
                <a:effectLst/>
                <a:latin typeface="+mn-lt"/>
                <a:ea typeface="+mn-ea"/>
                <a:cs typeface="+mn-cs"/>
              </a:rPr>
              <a:t> (your replicated site info). </a:t>
            </a:r>
          </a:p>
          <a:p>
            <a:r>
              <a:rPr lang="en-US" sz="1600" kern="1200" dirty="0" smtClean="0">
                <a:solidFill>
                  <a:schemeClr val="tx1"/>
                </a:solidFill>
                <a:effectLst/>
                <a:latin typeface="+mn-lt"/>
                <a:ea typeface="+mn-ea"/>
                <a:cs typeface="+mn-cs"/>
              </a:rPr>
              <a:t> </a:t>
            </a:r>
          </a:p>
          <a:p>
            <a:r>
              <a:rPr lang="en-US" sz="1600" i="1" kern="1200" dirty="0" smtClean="0">
                <a:solidFill>
                  <a:schemeClr val="tx1"/>
                </a:solidFill>
                <a:effectLst/>
                <a:latin typeface="+mn-lt"/>
                <a:ea typeface="+mn-ea"/>
                <a:cs typeface="+mn-cs"/>
              </a:rPr>
              <a:t>You can also update this slide, replacing </a:t>
            </a:r>
            <a:r>
              <a:rPr lang="en-US" sz="1600" i="1" kern="1200" dirty="0" err="1" smtClean="0">
                <a:solidFill>
                  <a:schemeClr val="tx1"/>
                </a:solidFill>
                <a:effectLst/>
                <a:latin typeface="+mn-lt"/>
                <a:ea typeface="+mn-ea"/>
                <a:cs typeface="+mn-cs"/>
              </a:rPr>
              <a:t>Youngevity.com</a:t>
            </a:r>
            <a:r>
              <a:rPr lang="en-US" sz="1600" i="1" kern="1200" dirty="0" smtClean="0">
                <a:solidFill>
                  <a:schemeClr val="tx1"/>
                </a:solidFill>
                <a:effectLst/>
                <a:latin typeface="+mn-lt"/>
                <a:ea typeface="+mn-ea"/>
                <a:cs typeface="+mn-cs"/>
              </a:rPr>
              <a:t> with your replicated site URL</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12</a:t>
            </a:fld>
            <a:endParaRPr lang="en-GB"/>
          </a:p>
        </p:txBody>
      </p:sp>
    </p:spTree>
    <p:extLst>
      <p:ext uri="{BB962C8B-B14F-4D97-AF65-F5344CB8AC3E}">
        <p14:creationId xmlns:p14="http://schemas.microsoft.com/office/powerpoint/2010/main" val="1558961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Dr. Wallach also realized that emotional wellness is as important as physical – so we’ve created the Youngevity modern marketplace where you can find a broad assortment of product for mind, body and spirit.</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Check out my website(</a:t>
            </a:r>
            <a:r>
              <a:rPr lang="en-US" sz="1600" i="1" kern="1200" dirty="0" smtClean="0">
                <a:solidFill>
                  <a:schemeClr val="tx1"/>
                </a:solidFill>
                <a:effectLst/>
                <a:latin typeface="+mn-lt"/>
                <a:ea typeface="+mn-ea"/>
                <a:cs typeface="+mn-cs"/>
              </a:rPr>
              <a:t>your replicated site info</a:t>
            </a:r>
            <a:r>
              <a:rPr lang="en-US" sz="1600" kern="1200" dirty="0" smtClean="0">
                <a:solidFill>
                  <a:schemeClr val="tx1"/>
                </a:solidFill>
                <a:effectLst/>
                <a:latin typeface="+mn-lt"/>
                <a:ea typeface="+mn-ea"/>
                <a:cs typeface="+mn-cs"/>
              </a:rPr>
              <a:t>)</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We have products for </a:t>
            </a:r>
          </a:p>
          <a:p>
            <a:pPr lvl="0"/>
            <a:r>
              <a:rPr lang="en-US" sz="1600" kern="1200" dirty="0" smtClean="0">
                <a:solidFill>
                  <a:schemeClr val="tx1"/>
                </a:solidFill>
                <a:effectLst/>
                <a:latin typeface="+mn-lt"/>
                <a:ea typeface="+mn-ea"/>
                <a:cs typeface="+mn-cs"/>
              </a:rPr>
              <a:t>Home + Family</a:t>
            </a:r>
          </a:p>
          <a:p>
            <a:pPr lvl="0"/>
            <a:r>
              <a:rPr lang="en-US" sz="1600" kern="1200" dirty="0" smtClean="0">
                <a:solidFill>
                  <a:schemeClr val="tx1"/>
                </a:solidFill>
                <a:effectLst/>
                <a:latin typeface="+mn-lt"/>
                <a:ea typeface="+mn-ea"/>
                <a:cs typeface="+mn-cs"/>
              </a:rPr>
              <a:t>Spa and Beauty</a:t>
            </a:r>
          </a:p>
          <a:p>
            <a:pPr lvl="0"/>
            <a:r>
              <a:rPr lang="en-US" sz="1600" kern="1200" dirty="0" smtClean="0">
                <a:solidFill>
                  <a:schemeClr val="tx1"/>
                </a:solidFill>
                <a:effectLst/>
                <a:latin typeface="+mn-lt"/>
                <a:ea typeface="+mn-ea"/>
                <a:cs typeface="+mn-cs"/>
              </a:rPr>
              <a:t>Apparel and Jewelry</a:t>
            </a:r>
          </a:p>
          <a:p>
            <a:pPr lvl="0"/>
            <a:r>
              <a:rPr lang="en-US" sz="1600" kern="1200" dirty="0" smtClean="0">
                <a:solidFill>
                  <a:schemeClr val="tx1"/>
                </a:solidFill>
                <a:effectLst/>
                <a:latin typeface="+mn-lt"/>
                <a:ea typeface="+mn-ea"/>
                <a:cs typeface="+mn-cs"/>
              </a:rPr>
              <a:t>Food and Beverage</a:t>
            </a:r>
          </a:p>
          <a:p>
            <a:pPr lvl="0"/>
            <a:r>
              <a:rPr lang="en-US" sz="1600" kern="1200" dirty="0" smtClean="0">
                <a:solidFill>
                  <a:schemeClr val="tx1"/>
                </a:solidFill>
                <a:effectLst/>
                <a:latin typeface="+mn-lt"/>
                <a:ea typeface="+mn-ea"/>
                <a:cs typeface="+mn-cs"/>
              </a:rPr>
              <a:t>Services</a:t>
            </a:r>
          </a:p>
          <a:p>
            <a:pPr lvl="0"/>
            <a:r>
              <a:rPr lang="en-US" sz="1600" kern="1200" dirty="0" smtClean="0">
                <a:solidFill>
                  <a:schemeClr val="tx1"/>
                </a:solidFill>
                <a:effectLst/>
                <a:latin typeface="+mn-lt"/>
                <a:ea typeface="+mn-ea"/>
                <a:cs typeface="+mn-cs"/>
              </a:rPr>
              <a:t>And of course Health &amp; Wellness</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13</a:t>
            </a:fld>
            <a:endParaRPr lang="en-GB"/>
          </a:p>
        </p:txBody>
      </p:sp>
    </p:spTree>
    <p:extLst>
      <p:ext uri="{BB962C8B-B14F-4D97-AF65-F5344CB8AC3E}">
        <p14:creationId xmlns:p14="http://schemas.microsoft.com/office/powerpoint/2010/main" val="1127188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1" kern="1200" dirty="0" smtClean="0">
                <a:solidFill>
                  <a:schemeClr val="tx1"/>
                </a:solidFill>
                <a:effectLst/>
                <a:latin typeface="+mn-lt"/>
                <a:ea typeface="+mn-ea"/>
                <a:cs typeface="+mn-cs"/>
              </a:rPr>
              <a:t>You can zip through these category slides and stop to talk about you favorite products and services.</a:t>
            </a:r>
            <a:r>
              <a:rPr lang="en-US" dirty="0" smtClean="0">
                <a:effectLst/>
              </a:rPr>
              <a:t> </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14</a:t>
            </a:fld>
            <a:endParaRPr lang="en-GB"/>
          </a:p>
        </p:txBody>
      </p:sp>
    </p:spTree>
    <p:extLst>
      <p:ext uri="{BB962C8B-B14F-4D97-AF65-F5344CB8AC3E}">
        <p14:creationId xmlns:p14="http://schemas.microsoft.com/office/powerpoint/2010/main" val="133204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15</a:t>
            </a:fld>
            <a:endParaRPr lang="en-GB"/>
          </a:p>
        </p:txBody>
      </p:sp>
    </p:spTree>
    <p:extLst>
      <p:ext uri="{BB962C8B-B14F-4D97-AF65-F5344CB8AC3E}">
        <p14:creationId xmlns:p14="http://schemas.microsoft.com/office/powerpoint/2010/main" val="467279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16</a:t>
            </a:fld>
            <a:endParaRPr lang="en-GB"/>
          </a:p>
        </p:txBody>
      </p:sp>
    </p:spTree>
    <p:extLst>
      <p:ext uri="{BB962C8B-B14F-4D97-AF65-F5344CB8AC3E}">
        <p14:creationId xmlns:p14="http://schemas.microsoft.com/office/powerpoint/2010/main" val="5707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17</a:t>
            </a:fld>
            <a:endParaRPr lang="en-GB"/>
          </a:p>
        </p:txBody>
      </p:sp>
    </p:spTree>
    <p:extLst>
      <p:ext uri="{BB962C8B-B14F-4D97-AF65-F5344CB8AC3E}">
        <p14:creationId xmlns:p14="http://schemas.microsoft.com/office/powerpoint/2010/main" val="111304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18</a:t>
            </a:fld>
            <a:endParaRPr lang="en-GB"/>
          </a:p>
        </p:txBody>
      </p:sp>
    </p:spTree>
    <p:extLst>
      <p:ext uri="{BB962C8B-B14F-4D97-AF65-F5344CB8AC3E}">
        <p14:creationId xmlns:p14="http://schemas.microsoft.com/office/powerpoint/2010/main" val="11543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19</a:t>
            </a:fld>
            <a:endParaRPr lang="en-GB"/>
          </a:p>
        </p:txBody>
      </p:sp>
    </p:spTree>
    <p:extLst>
      <p:ext uri="{BB962C8B-B14F-4D97-AF65-F5344CB8AC3E}">
        <p14:creationId xmlns:p14="http://schemas.microsoft.com/office/powerpoint/2010/main" val="10748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I’m with a company called Youngevity.  We’re a publicly traded global company.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And although the company is celebrating its 20th anniversary -  we’re starting a new chapter – </a:t>
            </a:r>
          </a:p>
          <a:p>
            <a:r>
              <a:rPr lang="en-US" sz="1600" kern="1200" dirty="0" smtClean="0">
                <a:solidFill>
                  <a:schemeClr val="tx1"/>
                </a:solidFill>
                <a:effectLst/>
                <a:latin typeface="+mn-lt"/>
                <a:ea typeface="+mn-ea"/>
                <a:cs typeface="+mn-cs"/>
              </a:rPr>
              <a:t>that’s very much in line with what’s happening in the market place today.  </a:t>
            </a:r>
            <a:r>
              <a:rPr lang="en-US" dirty="0" smtClean="0">
                <a:effectLst/>
              </a:rPr>
              <a:t> </a:t>
            </a:r>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a:t>
            </a:fld>
            <a:endParaRPr lang="en-GB"/>
          </a:p>
        </p:txBody>
      </p:sp>
    </p:spTree>
    <p:extLst>
      <p:ext uri="{BB962C8B-B14F-4D97-AF65-F5344CB8AC3E}">
        <p14:creationId xmlns:p14="http://schemas.microsoft.com/office/powerpoint/2010/main" val="861868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Now back to earning some extra money, and the Youngevity modern marketplace.   </a:t>
            </a:r>
          </a:p>
          <a:p>
            <a:r>
              <a:rPr lang="en-US" sz="1600" kern="1200" dirty="0" smtClean="0">
                <a:solidFill>
                  <a:schemeClr val="tx1"/>
                </a:solidFill>
                <a:effectLst/>
                <a:latin typeface="+mn-lt"/>
                <a:ea typeface="+mn-ea"/>
                <a:cs typeface="+mn-cs"/>
              </a:rPr>
              <a:t> </a:t>
            </a:r>
          </a:p>
          <a:p>
            <a:r>
              <a:rPr lang="en-US" sz="1600" i="1" kern="1200" dirty="0" smtClean="0">
                <a:solidFill>
                  <a:schemeClr val="tx1"/>
                </a:solidFill>
                <a:effectLst/>
                <a:latin typeface="+mn-lt"/>
                <a:ea typeface="+mn-ea"/>
                <a:cs typeface="+mn-cs"/>
              </a:rPr>
              <a:t>I’ve been able to earn enough to pay for my family’s gym membership and make the payments on my new car (insert own story)</a:t>
            </a:r>
            <a:endParaRPr lang="en-US" sz="1600" kern="1200" dirty="0" smtClean="0">
              <a:solidFill>
                <a:schemeClr val="tx1"/>
              </a:solidFill>
              <a:effectLst/>
              <a:latin typeface="+mn-lt"/>
              <a:ea typeface="+mn-ea"/>
              <a:cs typeface="+mn-cs"/>
            </a:endParaRPr>
          </a:p>
          <a:p>
            <a:r>
              <a:rPr lang="en-US" sz="1600" i="1"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And I don’t have to stick to any crazy hours on top of my regular job</a:t>
            </a:r>
            <a:r>
              <a:rPr lang="is-IS" sz="1600" kern="1200" dirty="0" smtClean="0">
                <a:solidFill>
                  <a:schemeClr val="tx1"/>
                </a:solidFill>
                <a:effectLst/>
                <a:latin typeface="+mn-lt"/>
                <a:ea typeface="+mn-ea"/>
                <a:cs typeface="+mn-cs"/>
              </a:rPr>
              <a:t>…</a:t>
            </a:r>
            <a:r>
              <a:rPr lang="en-US" sz="1600" kern="1200" dirty="0" smtClean="0">
                <a:solidFill>
                  <a:schemeClr val="tx1"/>
                </a:solidFill>
                <a:effectLst/>
                <a:latin typeface="+mn-lt"/>
                <a:ea typeface="+mn-ea"/>
                <a:cs typeface="+mn-cs"/>
              </a:rPr>
              <a:t> I just fit this in when I can. It’s flexible. I’m doing something fun on the side. And I’m getting paid for it.</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There are other companies that offer ways to earn money by sharing their products. This is becoming more mainstream. But they don’t have the variety we do.  You can represent products and services in the 6 top billion dollar industries.</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20</a:t>
            </a:fld>
            <a:endParaRPr lang="en-GB"/>
          </a:p>
        </p:txBody>
      </p:sp>
    </p:spTree>
    <p:extLst>
      <p:ext uri="{BB962C8B-B14F-4D97-AF65-F5344CB8AC3E}">
        <p14:creationId xmlns:p14="http://schemas.microsoft.com/office/powerpoint/2010/main" val="207390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And because of this </a:t>
            </a:r>
            <a:r>
              <a:rPr lang="en-US" sz="1600" b="1" kern="1200" dirty="0" smtClean="0">
                <a:solidFill>
                  <a:schemeClr val="tx1"/>
                </a:solidFill>
                <a:effectLst/>
                <a:latin typeface="+mn-lt"/>
                <a:ea typeface="+mn-ea"/>
                <a:cs typeface="+mn-cs"/>
              </a:rPr>
              <a:t>unique</a:t>
            </a:r>
            <a:r>
              <a:rPr lang="en-US" sz="1600" kern="1200" dirty="0" smtClean="0">
                <a:solidFill>
                  <a:schemeClr val="tx1"/>
                </a:solidFill>
                <a:effectLst/>
                <a:latin typeface="+mn-lt"/>
                <a:ea typeface="+mn-ea"/>
                <a:cs typeface="+mn-cs"/>
              </a:rPr>
              <a:t> assortment, you can “Pick Your Passion” – choose what you want to focus on. In addition to letting people know about the Healthy Body </a:t>
            </a:r>
            <a:r>
              <a:rPr lang="en-US" sz="1600" kern="1200" dirty="0" err="1" smtClean="0">
                <a:solidFill>
                  <a:schemeClr val="tx1"/>
                </a:solidFill>
                <a:effectLst/>
                <a:latin typeface="+mn-lt"/>
                <a:ea typeface="+mn-ea"/>
                <a:cs typeface="+mn-cs"/>
              </a:rPr>
              <a:t>Paks</a:t>
            </a:r>
            <a:r>
              <a:rPr lang="en-US" sz="1600" kern="1200" dirty="0" smtClean="0">
                <a:solidFill>
                  <a:schemeClr val="tx1"/>
                </a:solidFill>
                <a:effectLst/>
                <a:latin typeface="+mn-lt"/>
                <a:ea typeface="+mn-ea"/>
                <a:cs typeface="+mn-cs"/>
              </a:rPr>
              <a:t> . . . </a:t>
            </a:r>
          </a:p>
          <a:p>
            <a:r>
              <a:rPr lang="en-US" sz="1600" kern="1200" dirty="0" smtClean="0">
                <a:solidFill>
                  <a:schemeClr val="tx1"/>
                </a:solidFill>
                <a:effectLst/>
                <a:latin typeface="+mn-lt"/>
                <a:ea typeface="+mn-ea"/>
                <a:cs typeface="+mn-cs"/>
              </a:rPr>
              <a:t> </a:t>
            </a:r>
          </a:p>
          <a:p>
            <a:r>
              <a:rPr lang="en-US" sz="1600" i="1" kern="1200" dirty="0" smtClean="0">
                <a:solidFill>
                  <a:schemeClr val="tx1"/>
                </a:solidFill>
                <a:effectLst/>
                <a:latin typeface="+mn-lt"/>
                <a:ea typeface="+mn-ea"/>
                <a:cs typeface="+mn-cs"/>
              </a:rPr>
              <a:t>I actually do fun oil workshops. (fill in your own)</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And because of this </a:t>
            </a:r>
            <a:r>
              <a:rPr lang="en-US" sz="1600" b="1" kern="1200" dirty="0" smtClean="0">
                <a:solidFill>
                  <a:schemeClr val="tx1"/>
                </a:solidFill>
                <a:effectLst/>
                <a:latin typeface="+mn-lt"/>
                <a:ea typeface="+mn-ea"/>
                <a:cs typeface="+mn-cs"/>
              </a:rPr>
              <a:t>broad </a:t>
            </a:r>
            <a:r>
              <a:rPr lang="en-US" sz="1600" kern="1200" dirty="0" smtClean="0">
                <a:solidFill>
                  <a:schemeClr val="tx1"/>
                </a:solidFill>
                <a:effectLst/>
                <a:latin typeface="+mn-lt"/>
                <a:ea typeface="+mn-ea"/>
                <a:cs typeface="+mn-cs"/>
              </a:rPr>
              <a:t>assortment, it’s much easier to find people who want to buy something from you. And then, you’ll be able to simply help people “Swap Where They Shop” because we offer so many every day items they purchase elsewhere. </a:t>
            </a:r>
            <a:r>
              <a:rPr lang="en-US" sz="1600" b="0" i="0" kern="1200" dirty="0" smtClean="0">
                <a:solidFill>
                  <a:schemeClr val="tx1"/>
                </a:solidFill>
                <a:effectLst/>
                <a:latin typeface="+mn-lt"/>
                <a:ea typeface="+mn-ea"/>
                <a:cs typeface="+mn-cs"/>
              </a:rPr>
              <a:t> </a:t>
            </a:r>
          </a:p>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21</a:t>
            </a:fld>
            <a:endParaRPr lang="en-GB"/>
          </a:p>
        </p:txBody>
      </p:sp>
    </p:spTree>
    <p:extLst>
      <p:ext uri="{BB962C8B-B14F-4D97-AF65-F5344CB8AC3E}">
        <p14:creationId xmlns:p14="http://schemas.microsoft.com/office/powerpoint/2010/main" val="1288521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There are two options:</a:t>
            </a:r>
          </a:p>
          <a:p>
            <a:r>
              <a:rPr lang="en-US" sz="1600" kern="1200" dirty="0" smtClean="0">
                <a:solidFill>
                  <a:schemeClr val="tx1"/>
                </a:solidFill>
                <a:effectLst/>
                <a:latin typeface="+mn-lt"/>
                <a:ea typeface="+mn-ea"/>
                <a:cs typeface="+mn-cs"/>
              </a:rPr>
              <a:t>So if you’re interested in making an additional $500 - $1000 a month – then think about joining us as an associate.  WE have all the tools for success. It’s like starting a business – but setting up the business is all taken care of for you.   </a:t>
            </a:r>
          </a:p>
          <a:p>
            <a:r>
              <a:rPr lang="en-US" sz="1600" kern="1200" dirty="0" smtClean="0">
                <a:solidFill>
                  <a:schemeClr val="tx1"/>
                </a:solidFill>
                <a:effectLst/>
                <a:latin typeface="+mn-lt"/>
                <a:ea typeface="+mn-ea"/>
                <a:cs typeface="+mn-cs"/>
              </a:rPr>
              <a:t>And there is no inventory!</a:t>
            </a:r>
          </a:p>
          <a:p>
            <a:r>
              <a:rPr lang="en-US" sz="1600" kern="1200" dirty="0" smtClean="0">
                <a:solidFill>
                  <a:schemeClr val="tx1"/>
                </a:solidFill>
                <a:effectLst/>
                <a:latin typeface="+mn-lt"/>
                <a:ea typeface="+mn-ea"/>
                <a:cs typeface="+mn-cs"/>
              </a:rPr>
              <a:t> </a:t>
            </a:r>
          </a:p>
          <a:p>
            <a:r>
              <a:rPr lang="en-US" sz="1600" b="1" kern="1200" dirty="0" smtClean="0">
                <a:solidFill>
                  <a:schemeClr val="tx1"/>
                </a:solidFill>
                <a:effectLst/>
                <a:latin typeface="+mn-lt"/>
                <a:ea typeface="+mn-ea"/>
                <a:cs typeface="+mn-cs"/>
              </a:rPr>
              <a:t>$25 membership that gets you</a:t>
            </a:r>
            <a:endParaRPr lang="en-US" sz="1600" kern="1200" dirty="0" smtClean="0">
              <a:solidFill>
                <a:schemeClr val="tx1"/>
              </a:solidFill>
              <a:effectLst/>
              <a:latin typeface="+mn-lt"/>
              <a:ea typeface="+mn-ea"/>
              <a:cs typeface="+mn-cs"/>
            </a:endParaRPr>
          </a:p>
          <a:p>
            <a:pPr lvl="0"/>
            <a:r>
              <a:rPr lang="en-US" sz="1600" kern="1200" dirty="0" smtClean="0">
                <a:solidFill>
                  <a:schemeClr val="tx1"/>
                </a:solidFill>
                <a:effectLst/>
                <a:latin typeface="+mn-lt"/>
                <a:ea typeface="+mn-ea"/>
                <a:cs typeface="+mn-cs"/>
              </a:rPr>
              <a:t>-wholesale pricing</a:t>
            </a:r>
          </a:p>
          <a:p>
            <a:pPr lvl="0"/>
            <a:r>
              <a:rPr lang="en-US" sz="1600" kern="1200" dirty="0" smtClean="0">
                <a:solidFill>
                  <a:schemeClr val="tx1"/>
                </a:solidFill>
                <a:effectLst/>
                <a:latin typeface="+mn-lt"/>
                <a:ea typeface="+mn-ea"/>
                <a:cs typeface="+mn-cs"/>
              </a:rPr>
              <a:t>-free shipping on </a:t>
            </a:r>
            <a:r>
              <a:rPr lang="en-US" sz="1600" kern="1200" dirty="0" err="1" smtClean="0">
                <a:solidFill>
                  <a:schemeClr val="tx1"/>
                </a:solidFill>
                <a:effectLst/>
                <a:latin typeface="+mn-lt"/>
                <a:ea typeface="+mn-ea"/>
                <a:cs typeface="+mn-cs"/>
              </a:rPr>
              <a:t>autoship</a:t>
            </a:r>
            <a:endParaRPr lang="en-US" sz="1600" kern="1200" dirty="0" smtClean="0">
              <a:solidFill>
                <a:schemeClr val="tx1"/>
              </a:solidFill>
              <a:effectLst/>
              <a:latin typeface="+mn-lt"/>
              <a:ea typeface="+mn-ea"/>
              <a:cs typeface="+mn-cs"/>
            </a:endParaRPr>
          </a:p>
          <a:p>
            <a:pPr lvl="0"/>
            <a:r>
              <a:rPr lang="en-US" sz="1600" kern="1200" dirty="0" smtClean="0">
                <a:solidFill>
                  <a:schemeClr val="tx1"/>
                </a:solidFill>
                <a:effectLst/>
                <a:latin typeface="+mn-lt"/>
                <a:ea typeface="+mn-ea"/>
                <a:cs typeface="+mn-cs"/>
              </a:rPr>
              <a:t>-thank you checks</a:t>
            </a:r>
          </a:p>
          <a:p>
            <a:r>
              <a:rPr lang="en-US" sz="1600" kern="1200" dirty="0" smtClean="0">
                <a:solidFill>
                  <a:schemeClr val="tx1"/>
                </a:solidFill>
                <a:effectLst/>
                <a:latin typeface="+mn-lt"/>
                <a:ea typeface="+mn-ea"/>
                <a:cs typeface="+mn-cs"/>
              </a:rPr>
              <a:t> </a:t>
            </a:r>
          </a:p>
          <a:p>
            <a:r>
              <a:rPr lang="en-US" sz="1600" b="1" kern="1200" dirty="0" smtClean="0">
                <a:solidFill>
                  <a:schemeClr val="tx1"/>
                </a:solidFill>
                <a:effectLst/>
                <a:latin typeface="+mn-lt"/>
                <a:ea typeface="+mn-ea"/>
                <a:cs typeface="+mn-cs"/>
              </a:rPr>
              <a:t>Go CEO for $499</a:t>
            </a:r>
            <a:endParaRPr lang="en-US" sz="1600" kern="1200" dirty="0" smtClean="0">
              <a:solidFill>
                <a:schemeClr val="tx1"/>
              </a:solidFill>
              <a:effectLst/>
              <a:latin typeface="+mn-lt"/>
              <a:ea typeface="+mn-ea"/>
              <a:cs typeface="+mn-cs"/>
            </a:endParaRPr>
          </a:p>
          <a:p>
            <a:pPr lvl="0"/>
            <a:r>
              <a:rPr lang="en-US" sz="1600" kern="1200" dirty="0" smtClean="0">
                <a:solidFill>
                  <a:schemeClr val="tx1"/>
                </a:solidFill>
                <a:effectLst/>
                <a:latin typeface="+mn-lt"/>
                <a:ea typeface="+mn-ea"/>
                <a:cs typeface="+mn-cs"/>
              </a:rPr>
              <a:t>-membership benefits</a:t>
            </a:r>
          </a:p>
          <a:p>
            <a:pPr lvl="0"/>
            <a:r>
              <a:rPr lang="en-US" sz="1600" kern="1200" dirty="0" smtClean="0">
                <a:solidFill>
                  <a:schemeClr val="tx1"/>
                </a:solidFill>
                <a:effectLst/>
                <a:latin typeface="+mn-lt"/>
                <a:ea typeface="+mn-ea"/>
                <a:cs typeface="+mn-cs"/>
              </a:rPr>
              <a:t>-$500 in great products</a:t>
            </a:r>
          </a:p>
          <a:p>
            <a:pPr lvl="0"/>
            <a:r>
              <a:rPr lang="en-US" sz="1600" kern="1200" dirty="0" smtClean="0">
                <a:solidFill>
                  <a:schemeClr val="tx1"/>
                </a:solidFill>
                <a:effectLst/>
                <a:latin typeface="+mn-lt"/>
                <a:ea typeface="+mn-ea"/>
                <a:cs typeface="+mn-cs"/>
              </a:rPr>
              <a:t>-get paid 10 different ways </a:t>
            </a:r>
            <a:r>
              <a:rPr lang="en-US" sz="1600" i="1" kern="1200" dirty="0" smtClean="0">
                <a:solidFill>
                  <a:schemeClr val="tx1"/>
                </a:solidFill>
                <a:effectLst/>
                <a:latin typeface="+mn-lt"/>
                <a:ea typeface="+mn-ea"/>
                <a:cs typeface="+mn-cs"/>
              </a:rPr>
              <a:t>(listed out on next slide)</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22</a:t>
            </a:fld>
            <a:endParaRPr lang="en-GB"/>
          </a:p>
        </p:txBody>
      </p:sp>
    </p:spTree>
    <p:extLst>
      <p:ext uri="{BB962C8B-B14F-4D97-AF65-F5344CB8AC3E}">
        <p14:creationId xmlns:p14="http://schemas.microsoft.com/office/powerpoint/2010/main" val="1178222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paid in 10 different ways!</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23</a:t>
            </a:fld>
            <a:endParaRPr lang="en-GB"/>
          </a:p>
        </p:txBody>
      </p:sp>
    </p:spTree>
    <p:extLst>
      <p:ext uri="{BB962C8B-B14F-4D97-AF65-F5344CB8AC3E}">
        <p14:creationId xmlns:p14="http://schemas.microsoft.com/office/powerpoint/2010/main" val="175431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If you can get 4 people to join your team and purchase a CEO Pak then in this example, you can get your money back on the purchase of your </a:t>
            </a:r>
          </a:p>
          <a:p>
            <a:r>
              <a:rPr lang="en-US" sz="1600" kern="1200" dirty="0" smtClean="0">
                <a:solidFill>
                  <a:schemeClr val="tx1"/>
                </a:solidFill>
                <a:effectLst/>
                <a:latin typeface="+mn-lt"/>
                <a:ea typeface="+mn-ea"/>
                <a:cs typeface="+mn-cs"/>
              </a:rPr>
              <a:t>own CEO Pak, enjoy the benefits of the great Youngevity products, and start your business quickly.</a:t>
            </a:r>
          </a:p>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24</a:t>
            </a:fld>
            <a:endParaRPr lang="en-GB"/>
          </a:p>
        </p:txBody>
      </p:sp>
    </p:spTree>
    <p:extLst>
      <p:ext uri="{BB962C8B-B14F-4D97-AF65-F5344CB8AC3E}">
        <p14:creationId xmlns:p14="http://schemas.microsoft.com/office/powerpoint/2010/main" val="175246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Here’s an example of how it is possible to earn $500 a month</a:t>
            </a:r>
            <a:r>
              <a:rPr lang="en-US" sz="1600" kern="1200" baseline="0" dirty="0" smtClean="0">
                <a:solidFill>
                  <a:schemeClr val="tx1"/>
                </a:solidFill>
                <a:effectLst/>
                <a:latin typeface="+mn-lt"/>
                <a:ea typeface="+mn-ea"/>
                <a:cs typeface="+mn-cs"/>
              </a:rPr>
              <a:t> by adding customers and distributors to your business.</a:t>
            </a:r>
          </a:p>
          <a:p>
            <a:endParaRPr lang="en-US" sz="1600" kern="1200" baseline="0" dirty="0" smtClean="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smtClean="0">
                <a:solidFill>
                  <a:schemeClr val="tx1"/>
                </a:solidFill>
                <a:effectLst/>
                <a:latin typeface="+mn-lt"/>
                <a:ea typeface="+mn-ea"/>
                <a:cs typeface="+mn-cs"/>
              </a:rPr>
              <a:t>This is great place for a personal story or testimonial from your team. </a:t>
            </a: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smtClean="0">
                <a:solidFill>
                  <a:schemeClr val="tx1"/>
                </a:solidFill>
                <a:effectLst/>
                <a:latin typeface="+mn-lt"/>
                <a:ea typeface="+mn-ea"/>
                <a:cs typeface="+mn-cs"/>
              </a:rPr>
              <a:t>You want people to believe this is achievable and you have the team to support them.</a:t>
            </a:r>
            <a:endParaRPr lang="en-US" sz="1600" kern="1200" dirty="0" smtClean="0">
              <a:solidFill>
                <a:schemeClr val="tx1"/>
              </a:solidFill>
              <a:effectLst/>
              <a:latin typeface="+mn-lt"/>
              <a:ea typeface="+mn-ea"/>
              <a:cs typeface="+mn-cs"/>
            </a:endParaRPr>
          </a:p>
          <a:p>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25</a:t>
            </a:fld>
            <a:endParaRPr lang="en-GB"/>
          </a:p>
        </p:txBody>
      </p:sp>
    </p:spTree>
    <p:extLst>
      <p:ext uri="{BB962C8B-B14F-4D97-AF65-F5344CB8AC3E}">
        <p14:creationId xmlns:p14="http://schemas.microsoft.com/office/powerpoint/2010/main" val="1200902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Here’s an example of the monthly residual bonus.</a:t>
            </a:r>
          </a:p>
          <a:p>
            <a:endParaRPr lang="en-US" sz="1600" kern="1200" dirty="0" smtClean="0">
              <a:solidFill>
                <a:schemeClr val="tx1"/>
              </a:solidFill>
              <a:effectLst/>
              <a:latin typeface="+mn-lt"/>
              <a:ea typeface="+mn-ea"/>
              <a:cs typeface="+mn-cs"/>
            </a:endParaRPr>
          </a:p>
          <a:p>
            <a:pPr marL="0" marR="0" indent="0" algn="l" defTabSz="1219170" rtl="0" eaLnBrk="1" fontAlgn="auto" latinLnBrk="0" hangingPunct="1">
              <a:lnSpc>
                <a:spcPct val="100000"/>
              </a:lnSpc>
              <a:spcBef>
                <a:spcPts val="0"/>
              </a:spcBef>
              <a:spcAft>
                <a:spcPts val="0"/>
              </a:spcAft>
              <a:buClrTx/>
              <a:buSzTx/>
              <a:buFontTx/>
              <a:buNone/>
              <a:tabLst/>
              <a:defRPr/>
            </a:pPr>
            <a:r>
              <a:rPr lang="en-US" sz="1600" i="1" kern="1200" dirty="0" smtClean="0">
                <a:solidFill>
                  <a:schemeClr val="tx1"/>
                </a:solidFill>
                <a:effectLst/>
                <a:latin typeface="+mn-lt"/>
                <a:ea typeface="+mn-ea"/>
                <a:cs typeface="+mn-cs"/>
              </a:rPr>
              <a:t>This is another great place for a personal story or testimonial from your team. </a:t>
            </a:r>
          </a:p>
          <a:p>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26</a:t>
            </a:fld>
            <a:endParaRPr lang="en-GB"/>
          </a:p>
        </p:txBody>
      </p:sp>
    </p:spTree>
    <p:extLst>
      <p:ext uri="{BB962C8B-B14F-4D97-AF65-F5344CB8AC3E}">
        <p14:creationId xmlns:p14="http://schemas.microsoft.com/office/powerpoint/2010/main" val="21395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 But I have to tell you that what I really love about being a part of this company is the community.   WE help each other get better – and do better. For me, I’m always looking for ways to improve my quality of life – and the quality of life of my family and my community.</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You saw the slide with coffee on it. Well that’s one of the products that helps fund our Be the Change foundation.</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I love being a part of a company that gives back in so many ways.   In fact all of our events include some act of kindness in the community. And they're always one of the most popular activities.   You can read more about this on my site too. I’m just so proud to be associated with this great foundation. </a:t>
            </a:r>
          </a:p>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27</a:t>
            </a:fld>
            <a:endParaRPr lang="en-GB"/>
          </a:p>
        </p:txBody>
      </p:sp>
    </p:spTree>
    <p:extLst>
      <p:ext uri="{BB962C8B-B14F-4D97-AF65-F5344CB8AC3E}">
        <p14:creationId xmlns:p14="http://schemas.microsoft.com/office/powerpoint/2010/main" val="1199520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latin typeface="+mn-lt"/>
                <a:ea typeface="+mn-ea"/>
                <a:cs typeface="+mn-cs"/>
              </a:rPr>
              <a:t>And the other benefits of being a part of this community are the fun rewards and incentives you can earn – like amazing trips.     </a:t>
            </a:r>
          </a:p>
          <a:p>
            <a:r>
              <a:rPr lang="en-US" sz="1600" b="0" i="0" kern="1200" dirty="0" smtClean="0">
                <a:solidFill>
                  <a:schemeClr val="tx1"/>
                </a:solidFill>
                <a:effectLst/>
                <a:latin typeface="+mn-lt"/>
                <a:ea typeface="+mn-ea"/>
                <a:cs typeface="+mn-cs"/>
              </a:rPr>
              <a:t>My husband and I look forward to the Top Achievers trip every year.    It has become our annual vacation – that otherwise, we’d never be able to afford.</a:t>
            </a:r>
          </a:p>
          <a:p>
            <a:r>
              <a:rPr lang="en-US" dirty="0" smtClean="0"/>
              <a:t/>
            </a:r>
            <a:br>
              <a:rPr lang="en-US" dirty="0" smtClean="0"/>
            </a:b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28</a:t>
            </a:fld>
            <a:endParaRPr lang="en-GB"/>
          </a:p>
        </p:txBody>
      </p:sp>
    </p:spTree>
    <p:extLst>
      <p:ext uri="{BB962C8B-B14F-4D97-AF65-F5344CB8AC3E}">
        <p14:creationId xmlns:p14="http://schemas.microsoft.com/office/powerpoint/2010/main" val="2109692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key points and remind</a:t>
            </a:r>
            <a:r>
              <a:rPr lang="en-US" baseline="0" dirty="0" smtClean="0"/>
              <a:t> your audience how Youngevity has helped you</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29</a:t>
            </a:fld>
            <a:endParaRPr lang="en-GB"/>
          </a:p>
        </p:txBody>
      </p:sp>
    </p:spTree>
    <p:extLst>
      <p:ext uri="{BB962C8B-B14F-4D97-AF65-F5344CB8AC3E}">
        <p14:creationId xmlns:p14="http://schemas.microsoft.com/office/powerpoint/2010/main" val="1506185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OPTIONAL - CUSTOMIZE THIS SLIDE IMAGE FOR YOU. Add an image that is important to you and then enter a brief statement about you (i.e. I can now spend more time with my family)</a:t>
            </a:r>
          </a:p>
          <a:p>
            <a:r>
              <a:rPr lang="en-US" sz="1600" kern="1200" dirty="0" smtClean="0">
                <a:solidFill>
                  <a:schemeClr val="tx1"/>
                </a:solidFill>
                <a:effectLst/>
                <a:latin typeface="+mn-lt"/>
                <a:ea typeface="+mn-ea"/>
                <a:cs typeface="+mn-cs"/>
              </a:rPr>
              <a:t/>
            </a:r>
            <a:br>
              <a:rPr lang="en-US" sz="1600" kern="1200" dirty="0" smtClean="0">
                <a:solidFill>
                  <a:schemeClr val="tx1"/>
                </a:solidFill>
                <a:effectLst/>
                <a:latin typeface="+mn-lt"/>
                <a:ea typeface="+mn-ea"/>
                <a:cs typeface="+mn-cs"/>
              </a:rPr>
            </a:br>
            <a:r>
              <a:rPr lang="en-US" sz="1600" kern="1200" dirty="0" smtClean="0">
                <a:solidFill>
                  <a:schemeClr val="tx1"/>
                </a:solidFill>
                <a:effectLst/>
                <a:latin typeface="+mn-lt"/>
                <a:ea typeface="+mn-ea"/>
                <a:cs typeface="+mn-cs"/>
              </a:rPr>
              <a:t>This company has changed my life for the better in so many ways, and in my opinion – it can make everyone’s life better.</a:t>
            </a:r>
          </a:p>
          <a:p>
            <a:r>
              <a:rPr lang="en-US" sz="1600" kern="1200" dirty="0" smtClean="0">
                <a:solidFill>
                  <a:schemeClr val="tx1"/>
                </a:solidFill>
                <a:effectLst/>
                <a:latin typeface="+mn-lt"/>
                <a:ea typeface="+mn-ea"/>
                <a:cs typeface="+mn-cs"/>
              </a:rPr>
              <a:t> </a:t>
            </a:r>
          </a:p>
          <a:p>
            <a:r>
              <a:rPr lang="en-US" sz="1600" i="1" kern="1200" dirty="0" smtClean="0">
                <a:solidFill>
                  <a:schemeClr val="tx1"/>
                </a:solidFill>
                <a:effectLst/>
                <a:latin typeface="+mn-lt"/>
                <a:ea typeface="+mn-ea"/>
                <a:cs typeface="+mn-cs"/>
              </a:rPr>
              <a:t>Add short personal story</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DELETE THIS SLIDE IF YOU DO NOT WANT TO CUSTOMIZE</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a:t>
            </a:fld>
            <a:endParaRPr lang="en-GB"/>
          </a:p>
        </p:txBody>
      </p:sp>
    </p:spTree>
    <p:extLst>
      <p:ext uri="{BB962C8B-B14F-4D97-AF65-F5344CB8AC3E}">
        <p14:creationId xmlns:p14="http://schemas.microsoft.com/office/powerpoint/2010/main" val="455414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30</a:t>
            </a:fld>
            <a:endParaRPr lang="en-GB"/>
          </a:p>
        </p:txBody>
      </p:sp>
    </p:spTree>
    <p:extLst>
      <p:ext uri="{BB962C8B-B14F-4D97-AF65-F5344CB8AC3E}">
        <p14:creationId xmlns:p14="http://schemas.microsoft.com/office/powerpoint/2010/main" val="1740629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latin typeface="+mn-lt"/>
                <a:ea typeface="+mn-ea"/>
                <a:cs typeface="+mn-cs"/>
              </a:rPr>
              <a:t>Thanks so much for your time.   I’ll meet you in the back :)</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31</a:t>
            </a:fld>
            <a:endParaRPr lang="en-GB"/>
          </a:p>
        </p:txBody>
      </p:sp>
    </p:spTree>
    <p:extLst>
      <p:ext uri="{BB962C8B-B14F-4D97-AF65-F5344CB8AC3E}">
        <p14:creationId xmlns:p14="http://schemas.microsoft.com/office/powerpoint/2010/main" val="23724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32</a:t>
            </a:fld>
            <a:endParaRPr lang="en-GB"/>
          </a:p>
        </p:txBody>
      </p:sp>
    </p:spTree>
    <p:extLst>
      <p:ext uri="{BB962C8B-B14F-4D97-AF65-F5344CB8AC3E}">
        <p14:creationId xmlns:p14="http://schemas.microsoft.com/office/powerpoint/2010/main" val="1442276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33</a:t>
            </a:fld>
            <a:endParaRPr lang="en-GB"/>
          </a:p>
        </p:txBody>
      </p:sp>
    </p:spTree>
    <p:extLst>
      <p:ext uri="{BB962C8B-B14F-4D97-AF65-F5344CB8AC3E}">
        <p14:creationId xmlns:p14="http://schemas.microsoft.com/office/powerpoint/2010/main" val="1350389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this optional slide</a:t>
            </a:r>
            <a:r>
              <a:rPr lang="en-US" baseline="0" dirty="0" smtClean="0"/>
              <a:t> </a:t>
            </a:r>
            <a:r>
              <a:rPr lang="en-US" baseline="0" smtClean="0"/>
              <a:t>around slide 5</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34</a:t>
            </a:fld>
            <a:endParaRPr lang="en-GB"/>
          </a:p>
        </p:txBody>
      </p:sp>
    </p:spTree>
    <p:extLst>
      <p:ext uri="{BB962C8B-B14F-4D97-AF65-F5344CB8AC3E}">
        <p14:creationId xmlns:p14="http://schemas.microsoft.com/office/powerpoint/2010/main" val="1971945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add this optional</a:t>
            </a:r>
            <a:r>
              <a:rPr lang="en-US" baseline="0" dirty="0" smtClean="0"/>
              <a:t> slide we suggest you add it around slide 4 or 5</a:t>
            </a:r>
            <a:endParaRPr lang="en-US"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35</a:t>
            </a:fld>
            <a:endParaRPr lang="en-GB"/>
          </a:p>
        </p:txBody>
      </p:sp>
    </p:spTree>
    <p:extLst>
      <p:ext uri="{BB962C8B-B14F-4D97-AF65-F5344CB8AC3E}">
        <p14:creationId xmlns:p14="http://schemas.microsoft.com/office/powerpoint/2010/main" val="21395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This company has changed my life for the better in so many ways, and in my opinion – it can make everyone’s life better.</a:t>
            </a:r>
          </a:p>
          <a:p>
            <a:r>
              <a:rPr lang="en-US" sz="1600" kern="1200" dirty="0" smtClean="0">
                <a:solidFill>
                  <a:schemeClr val="tx1"/>
                </a:solidFill>
                <a:effectLst/>
                <a:latin typeface="+mn-lt"/>
                <a:ea typeface="+mn-ea"/>
                <a:cs typeface="+mn-cs"/>
              </a:rPr>
              <a:t> </a:t>
            </a:r>
          </a:p>
          <a:p>
            <a:r>
              <a:rPr lang="en-US" sz="1600" i="1" kern="1200" dirty="0" smtClean="0">
                <a:solidFill>
                  <a:schemeClr val="tx1"/>
                </a:solidFill>
                <a:effectLst/>
                <a:latin typeface="+mn-lt"/>
                <a:ea typeface="+mn-ea"/>
                <a:cs typeface="+mn-cs"/>
              </a:rPr>
              <a:t>Add short personal story</a:t>
            </a:r>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DELETE THE PREVIOUS SLIDE IF YOU DO NOT CUSTOMIZE IT </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4</a:t>
            </a:fld>
            <a:endParaRPr lang="en-GB"/>
          </a:p>
        </p:txBody>
      </p:sp>
    </p:spTree>
    <p:extLst>
      <p:ext uri="{BB962C8B-B14F-4D97-AF65-F5344CB8AC3E}">
        <p14:creationId xmlns:p14="http://schemas.microsoft.com/office/powerpoint/2010/main" val="1214770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 We’re an </a:t>
            </a:r>
            <a:r>
              <a:rPr lang="en-US" sz="1600" kern="1200" dirty="0" err="1" smtClean="0">
                <a:solidFill>
                  <a:schemeClr val="tx1"/>
                </a:solidFill>
                <a:effectLst/>
                <a:latin typeface="+mn-lt"/>
                <a:ea typeface="+mn-ea"/>
                <a:cs typeface="+mn-cs"/>
              </a:rPr>
              <a:t>omni</a:t>
            </a:r>
            <a:r>
              <a:rPr lang="en-US" sz="1600" kern="1200" dirty="0" smtClean="0">
                <a:solidFill>
                  <a:schemeClr val="tx1"/>
                </a:solidFill>
                <a:effectLst/>
                <a:latin typeface="+mn-lt"/>
                <a:ea typeface="+mn-ea"/>
                <a:cs typeface="+mn-cs"/>
              </a:rPr>
              <a:t> direct company. What does that mean?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We’re a part of 2 big trends – First the move away from buying products at retail (I mean, who doesn’t shop on on-line these days)…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And second the move away from traditional jobs and towards earning extra income on your own (I’m sure everyone has heard of Lyft and Airbnb). This is referred to as the gig economy.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This shift makes the “Traditional 40 year retirement plan” obsolete.</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The gig economy (or new economy) is about a better life balance.</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Youngevity is about helping you get there.</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5</a:t>
            </a:fld>
            <a:endParaRPr lang="en-GB"/>
          </a:p>
        </p:txBody>
      </p:sp>
    </p:spTree>
    <p:extLst>
      <p:ext uri="{BB962C8B-B14F-4D97-AF65-F5344CB8AC3E}">
        <p14:creationId xmlns:p14="http://schemas.microsoft.com/office/powerpoint/2010/main" val="52349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So let’s start with products.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Friend referrals, customer reviews – these are how most people decide if they want to buy something these days. So no impersonal retail stores for us…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We sell our products through a community of friends and families, who from personal experience with the products can make </a:t>
            </a:r>
            <a:r>
              <a:rPr lang="en-US" sz="1600" i="1" kern="1200" dirty="0" smtClean="0">
                <a:solidFill>
                  <a:schemeClr val="tx1"/>
                </a:solidFill>
                <a:effectLst/>
                <a:latin typeface="+mn-lt"/>
                <a:ea typeface="+mn-ea"/>
                <a:cs typeface="+mn-cs"/>
              </a:rPr>
              <a:t>true</a:t>
            </a:r>
            <a:r>
              <a:rPr lang="en-US" sz="1600" kern="1200" dirty="0" smtClean="0">
                <a:solidFill>
                  <a:schemeClr val="tx1"/>
                </a:solidFill>
                <a:effectLst/>
                <a:latin typeface="+mn-lt"/>
                <a:ea typeface="+mn-ea"/>
                <a:cs typeface="+mn-cs"/>
              </a:rPr>
              <a:t> recommendations. </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6</a:t>
            </a:fld>
            <a:endParaRPr lang="en-GB"/>
          </a:p>
        </p:txBody>
      </p:sp>
    </p:spTree>
    <p:extLst>
      <p:ext uri="{BB962C8B-B14F-4D97-AF65-F5344CB8AC3E}">
        <p14:creationId xmlns:p14="http://schemas.microsoft.com/office/powerpoint/2010/main" val="83935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smtClean="0">
                <a:solidFill>
                  <a:schemeClr val="tx1"/>
                </a:solidFill>
                <a:effectLst/>
                <a:latin typeface="+mn-lt"/>
                <a:ea typeface="+mn-ea"/>
                <a:cs typeface="+mn-cs"/>
              </a:rPr>
              <a:t>Many people start with our nutrition and wellness products.   There’s nothing like them and they're based on the philosophy of Dr. Wallach.   </a:t>
            </a:r>
          </a:p>
          <a:p>
            <a:r>
              <a:rPr lang="en-US" sz="1600" b="0" i="0" kern="1200" dirty="0" smtClean="0">
                <a:solidFill>
                  <a:schemeClr val="tx1"/>
                </a:solidFill>
                <a:effectLst/>
                <a:latin typeface="+mn-lt"/>
                <a:ea typeface="+mn-ea"/>
                <a:cs typeface="+mn-cs"/>
              </a:rPr>
              <a:t>-published more than 75 times in medical and scientific journals internationally</a:t>
            </a:r>
          </a:p>
          <a:p>
            <a:r>
              <a:rPr lang="en-US" sz="1600" b="0" i="0" kern="1200" dirty="0" smtClean="0">
                <a:solidFill>
                  <a:schemeClr val="tx1"/>
                </a:solidFill>
                <a:effectLst/>
                <a:latin typeface="+mn-lt"/>
                <a:ea typeface="+mn-ea"/>
                <a:cs typeface="+mn-cs"/>
              </a:rPr>
              <a:t>-He’s famous for his research around the importance of 90 essential nutrients for optimal health.</a:t>
            </a:r>
          </a:p>
          <a:p>
            <a:r>
              <a:rPr lang="en-US" sz="1600" b="0" i="0" kern="1200" dirty="0" smtClean="0">
                <a:solidFill>
                  <a:schemeClr val="tx1"/>
                </a:solidFill>
                <a:effectLst/>
                <a:latin typeface="+mn-lt"/>
                <a:ea typeface="+mn-ea"/>
                <a:cs typeface="+mn-cs"/>
              </a:rPr>
              <a:t>-His research on selenium as a recognized essential nutrient led to the FDA creating a required daily amount of selenium</a:t>
            </a:r>
          </a:p>
          <a:p>
            <a:r>
              <a:rPr lang="en-US" sz="1600" b="0" i="0" kern="1200" dirty="0" smtClean="0">
                <a:solidFill>
                  <a:schemeClr val="tx1"/>
                </a:solidFill>
                <a:effectLst/>
                <a:latin typeface="+mn-lt"/>
                <a:ea typeface="+mn-ea"/>
                <a:cs typeface="+mn-cs"/>
              </a:rPr>
              <a:t>-he petitioned the FDA which resulted in Authorized Health Claims related to the safety and cancer risk reduction potential of Selenium</a:t>
            </a:r>
          </a:p>
          <a:p>
            <a:r>
              <a:rPr lang="en-US" sz="1600" b="0" i="0" kern="1200" dirty="0" smtClean="0">
                <a:solidFill>
                  <a:schemeClr val="tx1"/>
                </a:solidFill>
                <a:effectLst/>
                <a:latin typeface="+mn-lt"/>
                <a:ea typeface="+mn-ea"/>
                <a:cs typeface="+mn-cs"/>
              </a:rPr>
              <a:t>-the FDA has made it mandatory for baby food companies to add Selenium to ALL baby Formula.</a:t>
            </a: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7</a:t>
            </a:fld>
            <a:endParaRPr lang="en-GB"/>
          </a:p>
        </p:txBody>
      </p:sp>
    </p:spTree>
    <p:extLst>
      <p:ext uri="{BB962C8B-B14F-4D97-AF65-F5344CB8AC3E}">
        <p14:creationId xmlns:p14="http://schemas.microsoft.com/office/powerpoint/2010/main" val="140159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600" b="0" i="0" kern="1200" dirty="0" smtClean="0">
                <a:solidFill>
                  <a:schemeClr val="tx1"/>
                </a:solidFill>
                <a:effectLst/>
                <a:latin typeface="+mn-lt"/>
                <a:ea typeface="+mn-ea"/>
                <a:cs typeface="+mn-cs"/>
              </a:rPr>
              <a:t>-and he was one of the first to talk about epigenetics . . . Which is such a hot topic these days.</a:t>
            </a:r>
          </a:p>
          <a:p>
            <a:endParaRPr lang="id-ID" dirty="0"/>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8</a:t>
            </a:fld>
            <a:endParaRPr lang="en-GB"/>
          </a:p>
        </p:txBody>
      </p:sp>
    </p:spTree>
    <p:extLst>
      <p:ext uri="{BB962C8B-B14F-4D97-AF65-F5344CB8AC3E}">
        <p14:creationId xmlns:p14="http://schemas.microsoft.com/office/powerpoint/2010/main" val="171446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Most mineral supplements are derived from minerals that are 8-12% absorbable. But ours are much better. They’re plant derived and up to 98% absorbable.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Doc says:</a:t>
            </a:r>
          </a:p>
          <a:p>
            <a:r>
              <a:rPr lang="en-US" sz="1600" kern="1200" dirty="0" smtClean="0">
                <a:solidFill>
                  <a:schemeClr val="tx1"/>
                </a:solidFill>
                <a:effectLst/>
                <a:latin typeface="+mn-lt"/>
                <a:ea typeface="+mn-ea"/>
                <a:cs typeface="+mn-cs"/>
              </a:rPr>
              <a:t>“it’s not just what you eat that kills you, it’s what you don’t eat! The key to health is giving your body all the 90 essential nutrients it needs.”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Only Youngevity has exclusive access to a </a:t>
            </a:r>
            <a:r>
              <a:rPr lang="en-US" sz="1600" kern="1200" dirty="0" err="1" smtClean="0">
                <a:solidFill>
                  <a:schemeClr val="tx1"/>
                </a:solidFill>
                <a:effectLst/>
                <a:latin typeface="+mn-lt"/>
                <a:ea typeface="+mn-ea"/>
                <a:cs typeface="+mn-cs"/>
              </a:rPr>
              <a:t>humic</a:t>
            </a:r>
            <a:r>
              <a:rPr lang="en-US" sz="1600" kern="1200" dirty="0" smtClean="0">
                <a:solidFill>
                  <a:schemeClr val="tx1"/>
                </a:solidFill>
                <a:effectLst/>
                <a:latin typeface="+mn-lt"/>
                <a:ea typeface="+mn-ea"/>
                <a:cs typeface="+mn-cs"/>
              </a:rPr>
              <a:t> shale mine that supplies our unique plant derived minerals.</a:t>
            </a:r>
            <a:endParaRPr lang="en-US" sz="1600"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endParaRPr lang="en-GB"/>
          </a:p>
        </p:txBody>
      </p:sp>
      <p:sp>
        <p:nvSpPr>
          <p:cNvPr id="5" name="Slide Number Placeholder 4"/>
          <p:cNvSpPr>
            <a:spLocks noGrp="1"/>
          </p:cNvSpPr>
          <p:nvPr>
            <p:ph type="sldNum" sz="quarter" idx="11"/>
          </p:nvPr>
        </p:nvSpPr>
        <p:spPr/>
        <p:txBody>
          <a:bodyPr/>
          <a:lstStyle/>
          <a:p>
            <a:fld id="{3C13A6D8-FB85-4A58-8BD4-8660BCD7BDCB}" type="slidenum">
              <a:rPr lang="en-GB" smtClean="0"/>
              <a:t>9</a:t>
            </a:fld>
            <a:endParaRPr lang="en-GB"/>
          </a:p>
        </p:txBody>
      </p:sp>
    </p:spTree>
    <p:extLst>
      <p:ext uri="{BB962C8B-B14F-4D97-AF65-F5344CB8AC3E}">
        <p14:creationId xmlns:p14="http://schemas.microsoft.com/office/powerpoint/2010/main" val="2036818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21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8950"/>
            <a:ext cx="6096000" cy="686695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6096000" y="4905"/>
            <a:ext cx="6096000" cy="2379980"/>
          </a:xfrm>
          <a:prstGeom prst="rect">
            <a:avLst/>
          </a:prstGeom>
          <a:solidFill>
            <a:schemeClr val="accent5"/>
          </a:solidFill>
          <a:ln w="152400" cap="sq">
            <a:solidFill>
              <a:schemeClr val="bg1"/>
            </a:solidFill>
            <a:miter lim="800000"/>
          </a:ln>
        </p:spPr>
        <p:txBody>
          <a:bodyPr/>
          <a:lstStyle>
            <a:lvl1pPr>
              <a:defRPr sz="2700"/>
            </a:lvl1pPr>
          </a:lstStyle>
          <a:p>
            <a:endParaRPr lang="id-ID" dirty="0"/>
          </a:p>
        </p:txBody>
      </p:sp>
      <p:sp>
        <p:nvSpPr>
          <p:cNvPr id="4" name="Picture Placeholder 4"/>
          <p:cNvSpPr>
            <a:spLocks noGrp="1"/>
          </p:cNvSpPr>
          <p:nvPr>
            <p:ph type="pic" sz="quarter" idx="13"/>
          </p:nvPr>
        </p:nvSpPr>
        <p:spPr>
          <a:xfrm>
            <a:off x="6104982" y="2384884"/>
            <a:ext cx="3051359" cy="2379980"/>
          </a:xfrm>
          <a:prstGeom prst="rect">
            <a:avLst/>
          </a:prstGeom>
          <a:solidFill>
            <a:schemeClr val="accent5"/>
          </a:solidFill>
          <a:ln w="152400" cap="sq">
            <a:solidFill>
              <a:schemeClr val="bg1"/>
            </a:solidFill>
            <a:miter lim="800000"/>
          </a:ln>
        </p:spPr>
        <p:txBody>
          <a:bodyPr/>
          <a:lstStyle>
            <a:lvl1pPr>
              <a:defRPr sz="2700"/>
            </a:lvl1pPr>
          </a:lstStyle>
          <a:p>
            <a:endParaRPr lang="id-ID" dirty="0"/>
          </a:p>
        </p:txBody>
      </p:sp>
    </p:spTree>
    <p:extLst>
      <p:ext uri="{BB962C8B-B14F-4D97-AF65-F5344CB8AC3E}">
        <p14:creationId xmlns:p14="http://schemas.microsoft.com/office/powerpoint/2010/main" val="3559769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8950"/>
            <a:ext cx="6096000" cy="686695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0" y="-8950"/>
            <a:ext cx="6096000" cy="6866950"/>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188028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955540" y="0"/>
            <a:ext cx="4140460" cy="540922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83878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51484" y="1624810"/>
            <a:ext cx="3420380" cy="4468486"/>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3571864" y="720080"/>
            <a:ext cx="2535435" cy="3312368"/>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148526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5_Custom Layout">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6276021" y="3969060"/>
            <a:ext cx="3255515" cy="252028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7500157" y="296652"/>
            <a:ext cx="2535435" cy="3312368"/>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10416480" y="2276872"/>
            <a:ext cx="2628292" cy="252028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629439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6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695401" y="4149080"/>
            <a:ext cx="2535435" cy="3312368"/>
          </a:xfrm>
          <a:prstGeom prst="rect">
            <a:avLst/>
          </a:prstGeom>
          <a:solidFill>
            <a:schemeClr val="accent5"/>
          </a:solidFill>
        </p:spPr>
        <p:txBody>
          <a:bodyPr/>
          <a:lstStyle>
            <a:lvl1pPr>
              <a:defRPr sz="2700"/>
            </a:lvl1pPr>
          </a:lstStyle>
          <a:p>
            <a:endParaRPr lang="id-ID" dirty="0"/>
          </a:p>
        </p:txBody>
      </p:sp>
      <p:sp>
        <p:nvSpPr>
          <p:cNvPr id="5" name="Picture Placeholder 4"/>
          <p:cNvSpPr>
            <a:spLocks noGrp="1"/>
          </p:cNvSpPr>
          <p:nvPr>
            <p:ph type="pic" sz="quarter" idx="13"/>
          </p:nvPr>
        </p:nvSpPr>
        <p:spPr>
          <a:xfrm>
            <a:off x="1595501" y="476672"/>
            <a:ext cx="2535435" cy="3312368"/>
          </a:xfrm>
          <a:prstGeom prst="rect">
            <a:avLst/>
          </a:prstGeom>
          <a:solidFill>
            <a:schemeClr val="accent5"/>
          </a:solidFill>
        </p:spPr>
        <p:txBody>
          <a:bodyPr/>
          <a:lstStyle>
            <a:lvl1pPr>
              <a:defRPr sz="2700"/>
            </a:lvl1pPr>
          </a:lstStyle>
          <a:p>
            <a:endParaRPr lang="id-ID" dirty="0"/>
          </a:p>
        </p:txBody>
      </p:sp>
      <p:sp>
        <p:nvSpPr>
          <p:cNvPr id="7" name="Picture Placeholder 4"/>
          <p:cNvSpPr>
            <a:spLocks noGrp="1"/>
          </p:cNvSpPr>
          <p:nvPr>
            <p:ph type="pic" sz="quarter" idx="14"/>
          </p:nvPr>
        </p:nvSpPr>
        <p:spPr>
          <a:xfrm>
            <a:off x="3596570" y="5229200"/>
            <a:ext cx="2535435" cy="3312368"/>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988533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955540" y="0"/>
            <a:ext cx="4140460" cy="4905164"/>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7356140" y="4509120"/>
            <a:ext cx="4140460" cy="234888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801808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4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1055440" y="4113076"/>
            <a:ext cx="4140460" cy="2744924"/>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6996100" y="0"/>
            <a:ext cx="4140460" cy="274492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890491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5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1055440" y="4113076"/>
            <a:ext cx="4140460" cy="2744924"/>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2495600" y="0"/>
            <a:ext cx="4140460" cy="274492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8937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6_Custom Layout">
    <p:spTree>
      <p:nvGrpSpPr>
        <p:cNvPr id="1" name=""/>
        <p:cNvGrpSpPr/>
        <p:nvPr/>
      </p:nvGrpSpPr>
      <p:grpSpPr>
        <a:xfrm>
          <a:off x="0" y="0"/>
          <a:ext cx="0" cy="0"/>
          <a:chOff x="0" y="0"/>
          <a:chExt cx="0" cy="0"/>
        </a:xfrm>
      </p:grpSpPr>
      <p:sp>
        <p:nvSpPr>
          <p:cNvPr id="4" name="Picture Placeholder 4"/>
          <p:cNvSpPr>
            <a:spLocks noGrp="1"/>
          </p:cNvSpPr>
          <p:nvPr>
            <p:ph type="pic" sz="quarter" idx="11"/>
          </p:nvPr>
        </p:nvSpPr>
        <p:spPr>
          <a:xfrm>
            <a:off x="0" y="0"/>
            <a:ext cx="12192000" cy="180882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117406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4106575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396906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801960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4_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1415480" y="2263537"/>
            <a:ext cx="2952328" cy="3325704"/>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p:cNvSpPr>
          <p:nvPr>
            <p:ph type="pic" sz="quarter" idx="12"/>
          </p:nvPr>
        </p:nvSpPr>
        <p:spPr>
          <a:xfrm>
            <a:off x="7824192" y="2263537"/>
            <a:ext cx="2952328" cy="3325704"/>
          </a:xfrm>
          <a:prstGeom prst="rect">
            <a:avLst/>
          </a:prstGeom>
          <a:solidFill>
            <a:schemeClr val="accent5"/>
          </a:solidFill>
        </p:spPr>
        <p:txBody>
          <a:bodyPr/>
          <a:lstStyle>
            <a:lvl1pPr>
              <a:defRPr sz="2700"/>
            </a:lvl1pPr>
          </a:lstStyle>
          <a:p>
            <a:endParaRPr lang="id-ID" dirty="0"/>
          </a:p>
        </p:txBody>
      </p:sp>
      <p:sp>
        <p:nvSpPr>
          <p:cNvPr id="5" name="Picture Placeholder 4"/>
          <p:cNvSpPr>
            <a:spLocks noGrp="1"/>
          </p:cNvSpPr>
          <p:nvPr>
            <p:ph type="pic" sz="quarter" idx="13"/>
          </p:nvPr>
        </p:nvSpPr>
        <p:spPr>
          <a:xfrm>
            <a:off x="4619836" y="2262408"/>
            <a:ext cx="2952328" cy="332570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676872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324" y="728700"/>
            <a:ext cx="10801200" cy="399644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62032128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055440" y="0"/>
            <a:ext cx="10117124" cy="52292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4163358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6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548680"/>
            <a:ext cx="11676620" cy="576064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p:cNvSpPr>
          <p:nvPr>
            <p:ph type="pic" sz="quarter" idx="12"/>
          </p:nvPr>
        </p:nvSpPr>
        <p:spPr>
          <a:xfrm>
            <a:off x="2423592" y="1880828"/>
            <a:ext cx="2340260" cy="3096344"/>
          </a:xfrm>
          <a:prstGeom prst="rect">
            <a:avLst/>
          </a:prstGeom>
          <a:solidFill>
            <a:schemeClr val="accent5">
              <a:lumMod val="75000"/>
            </a:schemeClr>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7392144" y="1880828"/>
            <a:ext cx="2340260" cy="3096344"/>
          </a:xfrm>
          <a:prstGeom prst="rect">
            <a:avLst/>
          </a:prstGeom>
          <a:solidFill>
            <a:schemeClr val="accent5">
              <a:lumMod val="75000"/>
            </a:schemeClr>
          </a:solidFill>
        </p:spPr>
        <p:txBody>
          <a:bodyPr/>
          <a:lstStyle>
            <a:lvl1pPr>
              <a:defRPr sz="2700"/>
            </a:lvl1pPr>
          </a:lstStyle>
          <a:p>
            <a:endParaRPr lang="id-ID" dirty="0"/>
          </a:p>
        </p:txBody>
      </p:sp>
      <p:sp>
        <p:nvSpPr>
          <p:cNvPr id="6" name="Picture Placeholder 4"/>
          <p:cNvSpPr>
            <a:spLocks noGrp="1"/>
          </p:cNvSpPr>
          <p:nvPr>
            <p:ph type="pic" sz="quarter" idx="14"/>
          </p:nvPr>
        </p:nvSpPr>
        <p:spPr>
          <a:xfrm>
            <a:off x="4907868" y="1880828"/>
            <a:ext cx="2340260" cy="3096344"/>
          </a:xfrm>
          <a:prstGeom prst="rect">
            <a:avLst/>
          </a:prstGeom>
          <a:solidFill>
            <a:schemeClr val="accent5">
              <a:lumMod val="75000"/>
            </a:schemeClr>
          </a:solidFill>
        </p:spPr>
        <p:txBody>
          <a:bodyPr/>
          <a:lstStyle>
            <a:lvl1pPr>
              <a:defRPr sz="2700"/>
            </a:lvl1pPr>
          </a:lstStyle>
          <a:p>
            <a:endParaRPr lang="id-ID" dirty="0"/>
          </a:p>
        </p:txBody>
      </p:sp>
      <p:sp>
        <p:nvSpPr>
          <p:cNvPr id="7" name="Picture Placeholder 4"/>
          <p:cNvSpPr>
            <a:spLocks noGrp="1"/>
          </p:cNvSpPr>
          <p:nvPr>
            <p:ph type="pic" sz="quarter" idx="15"/>
          </p:nvPr>
        </p:nvSpPr>
        <p:spPr>
          <a:xfrm>
            <a:off x="9876420" y="1880828"/>
            <a:ext cx="2340260" cy="3096344"/>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3371452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
        <p:nvSpPr>
          <p:cNvPr id="7" name="Picture Placeholder 4"/>
          <p:cNvSpPr>
            <a:spLocks noGrp="1"/>
          </p:cNvSpPr>
          <p:nvPr>
            <p:ph type="pic" sz="quarter" idx="12"/>
          </p:nvPr>
        </p:nvSpPr>
        <p:spPr>
          <a:xfrm>
            <a:off x="5197388" y="1623682"/>
            <a:ext cx="2340260" cy="4258452"/>
          </a:xfrm>
          <a:prstGeom prst="rect">
            <a:avLst/>
          </a:prstGeom>
          <a:solidFill>
            <a:schemeClr val="accent5">
              <a:lumMod val="75000"/>
            </a:schemeClr>
          </a:solidFill>
        </p:spPr>
        <p:txBody>
          <a:bodyPr/>
          <a:lstStyle>
            <a:lvl1pPr>
              <a:defRPr sz="2700"/>
            </a:lvl1pPr>
          </a:lstStyle>
          <a:p>
            <a:endParaRPr lang="id-ID" dirty="0"/>
          </a:p>
        </p:txBody>
      </p:sp>
      <p:sp>
        <p:nvSpPr>
          <p:cNvPr id="8" name="Picture Placeholder 4"/>
          <p:cNvSpPr>
            <a:spLocks noGrp="1"/>
          </p:cNvSpPr>
          <p:nvPr>
            <p:ph type="pic" sz="quarter" idx="13"/>
          </p:nvPr>
        </p:nvSpPr>
        <p:spPr>
          <a:xfrm>
            <a:off x="7537648" y="1268760"/>
            <a:ext cx="2340260" cy="4258452"/>
          </a:xfrm>
          <a:prstGeom prst="rect">
            <a:avLst/>
          </a:prstGeom>
          <a:solidFill>
            <a:schemeClr val="accent5">
              <a:lumMod val="75000"/>
            </a:schemeClr>
          </a:solidFill>
        </p:spPr>
        <p:txBody>
          <a:bodyPr/>
          <a:lstStyle>
            <a:lvl1pPr>
              <a:defRPr sz="2700"/>
            </a:lvl1pPr>
          </a:lstStyle>
          <a:p>
            <a:endParaRPr lang="id-ID" dirty="0"/>
          </a:p>
        </p:txBody>
      </p:sp>
      <p:sp>
        <p:nvSpPr>
          <p:cNvPr id="9" name="Picture Placeholder 4"/>
          <p:cNvSpPr>
            <a:spLocks noGrp="1"/>
          </p:cNvSpPr>
          <p:nvPr>
            <p:ph type="pic" sz="quarter" idx="14"/>
          </p:nvPr>
        </p:nvSpPr>
        <p:spPr>
          <a:xfrm>
            <a:off x="9876420" y="908720"/>
            <a:ext cx="2340260" cy="4258452"/>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3764080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695400" y="900100"/>
            <a:ext cx="5652628" cy="2448272"/>
          </a:xfrm>
          <a:prstGeom prst="rect">
            <a:avLst/>
          </a:prstGeom>
          <a:solidFill>
            <a:schemeClr val="accent5">
              <a:lumMod val="75000"/>
            </a:schemeClr>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5843972" y="3645024"/>
            <a:ext cx="5652628" cy="2448272"/>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422154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
        <p:nvSpPr>
          <p:cNvPr id="3" name="Picture Placeholder 4"/>
          <p:cNvSpPr>
            <a:spLocks noGrp="1"/>
          </p:cNvSpPr>
          <p:nvPr>
            <p:ph type="pic" sz="quarter" idx="12"/>
          </p:nvPr>
        </p:nvSpPr>
        <p:spPr>
          <a:xfrm>
            <a:off x="695400" y="332656"/>
            <a:ext cx="5652628" cy="2448272"/>
          </a:xfrm>
          <a:prstGeom prst="rect">
            <a:avLst/>
          </a:prstGeom>
          <a:solidFill>
            <a:schemeClr val="accent5">
              <a:lumMod val="75000"/>
            </a:schemeClr>
          </a:solidFill>
        </p:spPr>
        <p:txBody>
          <a:bodyPr/>
          <a:lstStyle>
            <a:lvl1pPr>
              <a:defRPr sz="2700"/>
            </a:lvl1pPr>
          </a:lstStyle>
          <a:p>
            <a:endParaRPr lang="id-ID" dirty="0"/>
          </a:p>
        </p:txBody>
      </p:sp>
      <p:sp>
        <p:nvSpPr>
          <p:cNvPr id="4" name="Picture Placeholder 4"/>
          <p:cNvSpPr>
            <a:spLocks noGrp="1"/>
          </p:cNvSpPr>
          <p:nvPr>
            <p:ph type="pic" sz="quarter" idx="13"/>
          </p:nvPr>
        </p:nvSpPr>
        <p:spPr>
          <a:xfrm>
            <a:off x="6672064" y="1916832"/>
            <a:ext cx="5652628" cy="2448272"/>
          </a:xfrm>
          <a:prstGeom prst="rect">
            <a:avLst/>
          </a:prstGeom>
          <a:solidFill>
            <a:schemeClr val="accent5">
              <a:lumMod val="75000"/>
            </a:schemeClr>
          </a:solidFill>
        </p:spPr>
        <p:txBody>
          <a:bodyPr/>
          <a:lstStyle>
            <a:lvl1pPr>
              <a:defRPr sz="2700"/>
            </a:lvl1pPr>
          </a:lstStyle>
          <a:p>
            <a:endParaRPr lang="id-ID" dirty="0"/>
          </a:p>
        </p:txBody>
      </p:sp>
      <p:sp>
        <p:nvSpPr>
          <p:cNvPr id="7" name="Picture Placeholder 4"/>
          <p:cNvSpPr>
            <a:spLocks noGrp="1"/>
          </p:cNvSpPr>
          <p:nvPr>
            <p:ph type="pic" sz="quarter" idx="14"/>
          </p:nvPr>
        </p:nvSpPr>
        <p:spPr>
          <a:xfrm>
            <a:off x="6672064" y="-855476"/>
            <a:ext cx="5652628" cy="2448272"/>
          </a:xfrm>
          <a:prstGeom prst="rect">
            <a:avLst/>
          </a:prstGeom>
          <a:solidFill>
            <a:schemeClr val="accent5">
              <a:lumMod val="75000"/>
            </a:schemeClr>
          </a:solidFill>
        </p:spPr>
        <p:txBody>
          <a:bodyPr/>
          <a:lstStyle>
            <a:lvl1pPr>
              <a:defRPr sz="2700"/>
            </a:lvl1pPr>
          </a:lstStyle>
          <a:p>
            <a:endParaRPr lang="id-ID" dirty="0"/>
          </a:p>
        </p:txBody>
      </p:sp>
    </p:spTree>
    <p:extLst>
      <p:ext uri="{BB962C8B-B14F-4D97-AF65-F5344CB8AC3E}">
        <p14:creationId xmlns:p14="http://schemas.microsoft.com/office/powerpoint/2010/main" val="875450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5_Custom Layout">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0" y="1268760"/>
            <a:ext cx="2171564" cy="4356484"/>
          </a:xfrm>
          <a:prstGeom prst="rect">
            <a:avLst/>
          </a:prstGeom>
          <a:solidFill>
            <a:schemeClr val="accent5"/>
          </a:solidFill>
        </p:spPr>
        <p:txBody>
          <a:bodyPr/>
          <a:lstStyle>
            <a:lvl1pPr>
              <a:defRPr sz="2700"/>
            </a:lvl1pPr>
          </a:lstStyle>
          <a:p>
            <a:endParaRPr lang="id-ID" dirty="0"/>
          </a:p>
        </p:txBody>
      </p:sp>
      <p:sp>
        <p:nvSpPr>
          <p:cNvPr id="7" name="Picture Placeholder 4"/>
          <p:cNvSpPr>
            <a:spLocks noGrp="1"/>
          </p:cNvSpPr>
          <p:nvPr>
            <p:ph type="pic" sz="quarter" idx="13"/>
          </p:nvPr>
        </p:nvSpPr>
        <p:spPr>
          <a:xfrm>
            <a:off x="10022664" y="1268760"/>
            <a:ext cx="2171564" cy="4356484"/>
          </a:xfrm>
          <a:prstGeom prst="rect">
            <a:avLst/>
          </a:prstGeom>
          <a:solidFill>
            <a:schemeClr val="accent5"/>
          </a:solidFill>
        </p:spPr>
        <p:txBody>
          <a:bodyPr/>
          <a:lstStyle>
            <a:lvl1pPr>
              <a:defRPr sz="2700"/>
            </a:lvl1pPr>
          </a:lstStyle>
          <a:p>
            <a:endParaRPr lang="id-ID" dirty="0"/>
          </a:p>
        </p:txBody>
      </p:sp>
      <p:sp>
        <p:nvSpPr>
          <p:cNvPr id="8" name="Picture Placeholder 4"/>
          <p:cNvSpPr>
            <a:spLocks noGrp="1"/>
          </p:cNvSpPr>
          <p:nvPr>
            <p:ph type="pic" sz="quarter" idx="14"/>
          </p:nvPr>
        </p:nvSpPr>
        <p:spPr>
          <a:xfrm>
            <a:off x="7704856" y="1268760"/>
            <a:ext cx="2171564" cy="435648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284538"/>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475820" y="552250"/>
            <a:ext cx="7200800" cy="5764481"/>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122240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95400" y="728700"/>
            <a:ext cx="10801200" cy="54006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4251739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07568" y="2376264"/>
            <a:ext cx="7776864" cy="4581128"/>
          </a:xfrm>
          <a:prstGeom prst="rect">
            <a:avLst/>
          </a:prstGeom>
          <a:solidFill>
            <a:schemeClr val="accent5"/>
          </a:solidFill>
          <a:ln w="152400">
            <a:solidFill>
              <a:schemeClr val="bg1"/>
            </a:solidFill>
            <a:miter lim="800000"/>
          </a:ln>
        </p:spPr>
        <p:txBody>
          <a:bodyPr/>
          <a:lstStyle>
            <a:lvl1pPr>
              <a:defRPr sz="2700"/>
            </a:lvl1pPr>
          </a:lstStyle>
          <a:p>
            <a:endParaRPr lang="id-ID" dirty="0"/>
          </a:p>
        </p:txBody>
      </p:sp>
    </p:spTree>
    <p:extLst>
      <p:ext uri="{BB962C8B-B14F-4D97-AF65-F5344CB8AC3E}">
        <p14:creationId xmlns:p14="http://schemas.microsoft.com/office/powerpoint/2010/main" val="1253745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791744" y="0"/>
            <a:ext cx="8400256"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979161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655840" y="1116124"/>
            <a:ext cx="6516724" cy="3465004"/>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221454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791744" y="0"/>
            <a:ext cx="3384376"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629748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4223384" y="1124745"/>
            <a:ext cx="2555875" cy="2555875"/>
          </a:xfrm>
          <a:prstGeom prst="rect">
            <a:avLst/>
          </a:prstGeom>
          <a:solidFill>
            <a:schemeClr val="accent5"/>
          </a:solidFill>
        </p:spPr>
        <p:txBody>
          <a:bodyPr/>
          <a:lstStyle>
            <a:lvl1pPr>
              <a:defRPr lang="id-ID" sz="2700"/>
            </a:lvl1pPr>
          </a:lstStyle>
          <a:p>
            <a:endParaRPr lang="id-ID"/>
          </a:p>
        </p:txBody>
      </p:sp>
      <p:sp>
        <p:nvSpPr>
          <p:cNvPr id="9" name="Picture Placeholder 4"/>
          <p:cNvSpPr>
            <a:spLocks noGrp="1"/>
          </p:cNvSpPr>
          <p:nvPr>
            <p:ph type="pic" sz="quarter" idx="16"/>
          </p:nvPr>
        </p:nvSpPr>
        <p:spPr>
          <a:xfrm>
            <a:off x="10056850" y="-567444"/>
            <a:ext cx="2555875" cy="2555875"/>
          </a:xfrm>
          <a:prstGeom prst="rect">
            <a:avLst/>
          </a:prstGeom>
          <a:solidFill>
            <a:schemeClr val="accent5"/>
          </a:solidFill>
        </p:spPr>
        <p:txBody>
          <a:bodyPr/>
          <a:lstStyle>
            <a:lvl1pPr>
              <a:defRPr lang="id-ID" sz="2700"/>
            </a:lvl1pPr>
          </a:lstStyle>
          <a:p>
            <a:endParaRPr lang="id-ID"/>
          </a:p>
        </p:txBody>
      </p:sp>
      <p:sp>
        <p:nvSpPr>
          <p:cNvPr id="10" name="Picture Placeholder 4"/>
          <p:cNvSpPr>
            <a:spLocks noGrp="1"/>
          </p:cNvSpPr>
          <p:nvPr>
            <p:ph type="pic" sz="quarter" idx="17"/>
          </p:nvPr>
        </p:nvSpPr>
        <p:spPr>
          <a:xfrm>
            <a:off x="7139708" y="4329101"/>
            <a:ext cx="2555875" cy="2555875"/>
          </a:xfrm>
          <a:prstGeom prst="rect">
            <a:avLst/>
          </a:prstGeom>
          <a:solidFill>
            <a:schemeClr val="accent5"/>
          </a:solidFill>
        </p:spPr>
        <p:txBody>
          <a:bodyPr/>
          <a:lstStyle>
            <a:lvl1pPr>
              <a:defRPr lang="id-ID" sz="2700"/>
            </a:lvl1pPr>
          </a:lstStyle>
          <a:p>
            <a:endParaRPr lang="id-ID" dirty="0"/>
          </a:p>
        </p:txBody>
      </p:sp>
      <p:sp>
        <p:nvSpPr>
          <p:cNvPr id="11" name="Picture Placeholder 4"/>
          <p:cNvSpPr>
            <a:spLocks noGrp="1"/>
          </p:cNvSpPr>
          <p:nvPr>
            <p:ph type="pic" sz="quarter" idx="18"/>
          </p:nvPr>
        </p:nvSpPr>
        <p:spPr>
          <a:xfrm>
            <a:off x="4223384" y="4005064"/>
            <a:ext cx="2555875" cy="3456384"/>
          </a:xfrm>
          <a:prstGeom prst="rect">
            <a:avLst/>
          </a:prstGeom>
          <a:solidFill>
            <a:schemeClr val="accent5"/>
          </a:solidFill>
        </p:spPr>
        <p:txBody>
          <a:bodyPr/>
          <a:lstStyle>
            <a:lvl1pPr>
              <a:defRPr lang="id-ID" sz="2700"/>
            </a:lvl1pPr>
          </a:lstStyle>
          <a:p>
            <a:endParaRPr lang="id-ID" dirty="0"/>
          </a:p>
        </p:txBody>
      </p:sp>
      <p:sp>
        <p:nvSpPr>
          <p:cNvPr id="12" name="Picture Placeholder 4"/>
          <p:cNvSpPr>
            <a:spLocks noGrp="1"/>
          </p:cNvSpPr>
          <p:nvPr>
            <p:ph type="pic" sz="quarter" idx="19"/>
          </p:nvPr>
        </p:nvSpPr>
        <p:spPr>
          <a:xfrm>
            <a:off x="7139708" y="548271"/>
            <a:ext cx="2555875" cy="3456384"/>
          </a:xfrm>
          <a:prstGeom prst="rect">
            <a:avLst/>
          </a:prstGeom>
          <a:solidFill>
            <a:schemeClr val="accent5"/>
          </a:solidFill>
        </p:spPr>
        <p:txBody>
          <a:bodyPr/>
          <a:lstStyle>
            <a:lvl1pPr>
              <a:defRPr lang="id-ID" sz="2700"/>
            </a:lvl1pPr>
          </a:lstStyle>
          <a:p>
            <a:endParaRPr lang="id-ID" dirty="0"/>
          </a:p>
        </p:txBody>
      </p:sp>
      <p:sp>
        <p:nvSpPr>
          <p:cNvPr id="13" name="Picture Placeholder 4"/>
          <p:cNvSpPr>
            <a:spLocks noGrp="1"/>
          </p:cNvSpPr>
          <p:nvPr>
            <p:ph type="pic" sz="quarter" idx="20"/>
          </p:nvPr>
        </p:nvSpPr>
        <p:spPr>
          <a:xfrm>
            <a:off x="10056850" y="2312467"/>
            <a:ext cx="2555875" cy="3456384"/>
          </a:xfrm>
          <a:prstGeom prst="rect">
            <a:avLst/>
          </a:prstGeom>
          <a:solidFill>
            <a:schemeClr val="accent5"/>
          </a:solidFill>
        </p:spPr>
        <p:txBody>
          <a:bodyPr/>
          <a:lstStyle>
            <a:lvl1pPr>
              <a:defRPr lang="id-ID" sz="2700"/>
            </a:lvl1pPr>
          </a:lstStyle>
          <a:p>
            <a:endParaRPr lang="id-ID" dirty="0"/>
          </a:p>
        </p:txBody>
      </p:sp>
    </p:spTree>
    <p:extLst>
      <p:ext uri="{BB962C8B-B14F-4D97-AF65-F5344CB8AC3E}">
        <p14:creationId xmlns:p14="http://schemas.microsoft.com/office/powerpoint/2010/main" val="4245496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8_Custom Layout">
    <p:spTree>
      <p:nvGrpSpPr>
        <p:cNvPr id="1" name=""/>
        <p:cNvGrpSpPr/>
        <p:nvPr/>
      </p:nvGrpSpPr>
      <p:grpSpPr>
        <a:xfrm>
          <a:off x="0" y="0"/>
          <a:ext cx="0" cy="0"/>
          <a:chOff x="0" y="0"/>
          <a:chExt cx="0" cy="0"/>
        </a:xfrm>
      </p:grpSpPr>
      <p:sp>
        <p:nvSpPr>
          <p:cNvPr id="5" name="Picture Placeholder 4"/>
          <p:cNvSpPr>
            <a:spLocks noGrp="1" noChangeAspect="1"/>
          </p:cNvSpPr>
          <p:nvPr>
            <p:ph type="pic" sz="quarter" idx="11"/>
          </p:nvPr>
        </p:nvSpPr>
        <p:spPr>
          <a:xfrm>
            <a:off x="4079777" y="224644"/>
            <a:ext cx="3780115" cy="3086100"/>
          </a:xfrm>
          <a:prstGeom prst="rect">
            <a:avLst/>
          </a:prstGeom>
          <a:solidFill>
            <a:schemeClr val="accent5"/>
          </a:solidFill>
        </p:spPr>
        <p:txBody>
          <a:bodyPr/>
          <a:lstStyle>
            <a:lvl1pPr>
              <a:defRPr sz="2700"/>
            </a:lvl1pPr>
          </a:lstStyle>
          <a:p>
            <a:endParaRPr lang="id-ID" dirty="0"/>
          </a:p>
        </p:txBody>
      </p:sp>
      <p:sp>
        <p:nvSpPr>
          <p:cNvPr id="3" name="Picture Placeholder 4"/>
          <p:cNvSpPr>
            <a:spLocks noGrp="1" noChangeAspect="1"/>
          </p:cNvSpPr>
          <p:nvPr>
            <p:ph type="pic" sz="quarter" idx="12"/>
          </p:nvPr>
        </p:nvSpPr>
        <p:spPr>
          <a:xfrm>
            <a:off x="8097291" y="224644"/>
            <a:ext cx="3780115" cy="3086100"/>
          </a:xfrm>
          <a:prstGeom prst="rect">
            <a:avLst/>
          </a:prstGeom>
          <a:solidFill>
            <a:schemeClr val="accent5"/>
          </a:solidFill>
        </p:spPr>
        <p:txBody>
          <a:bodyPr/>
          <a:lstStyle>
            <a:lvl1pPr>
              <a:defRPr sz="2700"/>
            </a:lvl1pPr>
          </a:lstStyle>
          <a:p>
            <a:endParaRPr lang="id-ID" dirty="0"/>
          </a:p>
        </p:txBody>
      </p:sp>
      <p:sp>
        <p:nvSpPr>
          <p:cNvPr id="4" name="Picture Placeholder 4"/>
          <p:cNvSpPr>
            <a:spLocks noGrp="1" noChangeAspect="1"/>
          </p:cNvSpPr>
          <p:nvPr>
            <p:ph type="pic" sz="quarter" idx="13"/>
          </p:nvPr>
        </p:nvSpPr>
        <p:spPr>
          <a:xfrm>
            <a:off x="4079777" y="3537012"/>
            <a:ext cx="3780115" cy="3086100"/>
          </a:xfrm>
          <a:prstGeom prst="rect">
            <a:avLst/>
          </a:prstGeom>
          <a:solidFill>
            <a:schemeClr val="accent5"/>
          </a:solidFill>
        </p:spPr>
        <p:txBody>
          <a:bodyPr/>
          <a:lstStyle>
            <a:lvl1pPr>
              <a:defRPr sz="2700"/>
            </a:lvl1pPr>
          </a:lstStyle>
          <a:p>
            <a:endParaRPr lang="id-ID" dirty="0"/>
          </a:p>
        </p:txBody>
      </p:sp>
      <p:sp>
        <p:nvSpPr>
          <p:cNvPr id="6" name="Picture Placeholder 4"/>
          <p:cNvSpPr>
            <a:spLocks noGrp="1" noChangeAspect="1"/>
          </p:cNvSpPr>
          <p:nvPr>
            <p:ph type="pic" sz="quarter" idx="14"/>
          </p:nvPr>
        </p:nvSpPr>
        <p:spPr>
          <a:xfrm>
            <a:off x="8094466" y="3537012"/>
            <a:ext cx="3780115" cy="30861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76650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7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007769" y="613792"/>
            <a:ext cx="2520077" cy="2743200"/>
          </a:xfrm>
          <a:prstGeom prst="rect">
            <a:avLst/>
          </a:prstGeom>
          <a:solidFill>
            <a:schemeClr val="accent5"/>
          </a:solidFill>
        </p:spPr>
        <p:txBody>
          <a:bodyPr/>
          <a:lstStyle>
            <a:lvl1pPr>
              <a:defRPr sz="2700"/>
            </a:lvl1pPr>
          </a:lstStyle>
          <a:p>
            <a:endParaRPr lang="id-ID" dirty="0"/>
          </a:p>
        </p:txBody>
      </p:sp>
      <p:sp>
        <p:nvSpPr>
          <p:cNvPr id="9" name="Picture Placeholder 4"/>
          <p:cNvSpPr>
            <a:spLocks noGrp="1"/>
          </p:cNvSpPr>
          <p:nvPr>
            <p:ph type="pic" sz="quarter" idx="12"/>
          </p:nvPr>
        </p:nvSpPr>
        <p:spPr>
          <a:xfrm>
            <a:off x="9408572" y="602018"/>
            <a:ext cx="2520077" cy="2743200"/>
          </a:xfrm>
          <a:prstGeom prst="rect">
            <a:avLst/>
          </a:prstGeom>
          <a:solidFill>
            <a:schemeClr val="accent5"/>
          </a:solidFill>
        </p:spPr>
        <p:txBody>
          <a:bodyPr/>
          <a:lstStyle>
            <a:lvl1pPr>
              <a:defRPr sz="2700"/>
            </a:lvl1pPr>
          </a:lstStyle>
          <a:p>
            <a:endParaRPr lang="id-ID" dirty="0"/>
          </a:p>
        </p:txBody>
      </p:sp>
      <p:sp>
        <p:nvSpPr>
          <p:cNvPr id="10" name="Picture Placeholder 4"/>
          <p:cNvSpPr>
            <a:spLocks noGrp="1"/>
          </p:cNvSpPr>
          <p:nvPr>
            <p:ph type="pic" sz="quarter" idx="13"/>
          </p:nvPr>
        </p:nvSpPr>
        <p:spPr>
          <a:xfrm>
            <a:off x="6708169" y="613792"/>
            <a:ext cx="2520077" cy="2743200"/>
          </a:xfrm>
          <a:prstGeom prst="rect">
            <a:avLst/>
          </a:prstGeom>
          <a:solidFill>
            <a:schemeClr val="accent5"/>
          </a:solidFill>
        </p:spPr>
        <p:txBody>
          <a:bodyPr/>
          <a:lstStyle>
            <a:lvl1pPr>
              <a:defRPr sz="2700"/>
            </a:lvl1pPr>
          </a:lstStyle>
          <a:p>
            <a:endParaRPr lang="id-ID" dirty="0"/>
          </a:p>
        </p:txBody>
      </p:sp>
      <p:sp>
        <p:nvSpPr>
          <p:cNvPr id="11" name="Picture Placeholder 4"/>
          <p:cNvSpPr>
            <a:spLocks noGrp="1"/>
          </p:cNvSpPr>
          <p:nvPr>
            <p:ph type="pic" sz="quarter" idx="14"/>
          </p:nvPr>
        </p:nvSpPr>
        <p:spPr>
          <a:xfrm>
            <a:off x="4007769" y="3530116"/>
            <a:ext cx="2520077" cy="2743200"/>
          </a:xfrm>
          <a:prstGeom prst="rect">
            <a:avLst/>
          </a:prstGeom>
          <a:solidFill>
            <a:schemeClr val="accent5"/>
          </a:solidFill>
        </p:spPr>
        <p:txBody>
          <a:bodyPr/>
          <a:lstStyle>
            <a:lvl1pPr>
              <a:defRPr sz="2700"/>
            </a:lvl1pPr>
          </a:lstStyle>
          <a:p>
            <a:endParaRPr lang="id-ID" dirty="0"/>
          </a:p>
        </p:txBody>
      </p:sp>
      <p:sp>
        <p:nvSpPr>
          <p:cNvPr id="12" name="Picture Placeholder 4"/>
          <p:cNvSpPr>
            <a:spLocks noGrp="1"/>
          </p:cNvSpPr>
          <p:nvPr>
            <p:ph type="pic" sz="quarter" idx="15"/>
          </p:nvPr>
        </p:nvSpPr>
        <p:spPr>
          <a:xfrm>
            <a:off x="9408572" y="3518342"/>
            <a:ext cx="2520077" cy="2743200"/>
          </a:xfrm>
          <a:prstGeom prst="rect">
            <a:avLst/>
          </a:prstGeom>
          <a:solidFill>
            <a:schemeClr val="accent5"/>
          </a:solidFill>
        </p:spPr>
        <p:txBody>
          <a:bodyPr/>
          <a:lstStyle>
            <a:lvl1pPr>
              <a:defRPr sz="2700"/>
            </a:lvl1pPr>
          </a:lstStyle>
          <a:p>
            <a:endParaRPr lang="id-ID" dirty="0"/>
          </a:p>
        </p:txBody>
      </p:sp>
      <p:sp>
        <p:nvSpPr>
          <p:cNvPr id="13" name="Picture Placeholder 4"/>
          <p:cNvSpPr>
            <a:spLocks noGrp="1"/>
          </p:cNvSpPr>
          <p:nvPr>
            <p:ph type="pic" sz="quarter" idx="16"/>
          </p:nvPr>
        </p:nvSpPr>
        <p:spPr>
          <a:xfrm>
            <a:off x="6708169" y="3530116"/>
            <a:ext cx="2520077" cy="27432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3705570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883532" y="0"/>
            <a:ext cx="4212468"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772880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8" name="Picture Placeholder 4"/>
          <p:cNvSpPr>
            <a:spLocks noGrp="1"/>
          </p:cNvSpPr>
          <p:nvPr>
            <p:ph type="pic" sz="quarter" idx="11"/>
          </p:nvPr>
        </p:nvSpPr>
        <p:spPr>
          <a:xfrm>
            <a:off x="0" y="548680"/>
            <a:ext cx="2715580" cy="5760640"/>
          </a:xfrm>
          <a:prstGeom prst="rect">
            <a:avLst/>
          </a:prstGeom>
          <a:solidFill>
            <a:schemeClr val="accent5"/>
          </a:solidFill>
        </p:spPr>
        <p:txBody>
          <a:bodyPr/>
          <a:lstStyle>
            <a:lvl1pPr>
              <a:defRPr sz="2700"/>
            </a:lvl1pPr>
          </a:lstStyle>
          <a:p>
            <a:endParaRPr lang="id-ID" dirty="0"/>
          </a:p>
        </p:txBody>
      </p:sp>
      <p:sp>
        <p:nvSpPr>
          <p:cNvPr id="12" name="Picture Placeholder 4"/>
          <p:cNvSpPr>
            <a:spLocks noGrp="1"/>
          </p:cNvSpPr>
          <p:nvPr>
            <p:ph type="pic" sz="quarter" idx="12"/>
          </p:nvPr>
        </p:nvSpPr>
        <p:spPr>
          <a:xfrm>
            <a:off x="6440609" y="548680"/>
            <a:ext cx="5750234" cy="396044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546135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Picture Placeholder 7"/>
          <p:cNvSpPr>
            <a:spLocks noGrp="1"/>
          </p:cNvSpPr>
          <p:nvPr>
            <p:ph type="pic" sz="quarter" idx="12"/>
          </p:nvPr>
        </p:nvSpPr>
        <p:spPr>
          <a:xfrm>
            <a:off x="1" y="1"/>
            <a:ext cx="3935760" cy="6858000"/>
          </a:xfrm>
          <a:prstGeom prst="rect">
            <a:avLst/>
          </a:prstGeom>
          <a:solidFill>
            <a:schemeClr val="accent5"/>
          </a:solidFill>
        </p:spPr>
        <p:txBody>
          <a:bodyPr/>
          <a:lstStyle/>
          <a:p>
            <a:endParaRPr lang="id-ID"/>
          </a:p>
        </p:txBody>
      </p:sp>
      <p:sp>
        <p:nvSpPr>
          <p:cNvPr id="6" name="Rectangle 5"/>
          <p:cNvSpPr/>
          <p:nvPr userDrawn="1"/>
        </p:nvSpPr>
        <p:spPr bwMode="auto">
          <a:xfrm>
            <a:off x="5267908" y="368660"/>
            <a:ext cx="2052228" cy="504056"/>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3164343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0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95326" y="728700"/>
            <a:ext cx="5400675" cy="540925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3404257996"/>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a:xfrm>
            <a:off x="6120680" y="0"/>
            <a:ext cx="3035660" cy="3429000"/>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3"/>
          </p:nvPr>
        </p:nvSpPr>
        <p:spPr>
          <a:xfrm>
            <a:off x="9156340" y="3429000"/>
            <a:ext cx="3035660" cy="3429000"/>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4"/>
          </p:nvPr>
        </p:nvSpPr>
        <p:spPr>
          <a:xfrm>
            <a:off x="0" y="0"/>
            <a:ext cx="6120680" cy="6858000"/>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557962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1"/>
          </p:nvPr>
        </p:nvSpPr>
        <p:spPr>
          <a:xfrm>
            <a:off x="0" y="-4816"/>
            <a:ext cx="4023360" cy="6962208"/>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4816"/>
            <a:ext cx="4023360" cy="6962208"/>
          </a:xfrm>
          <a:prstGeom prst="rect">
            <a:avLst/>
          </a:prstGeom>
          <a:solidFill>
            <a:schemeClr val="accent5"/>
          </a:solidFill>
        </p:spPr>
        <p:txBody>
          <a:bodyPr>
            <a:normAutofit/>
          </a:bodyPr>
          <a:lstStyle>
            <a:lvl1pPr>
              <a:defRPr sz="2000"/>
            </a:lvl1pPr>
          </a:lstStyle>
          <a:p>
            <a:endParaRPr lang="en-US" dirty="0"/>
          </a:p>
        </p:txBody>
      </p:sp>
      <p:sp>
        <p:nvSpPr>
          <p:cNvPr id="6" name="Picture Placeholder 3"/>
          <p:cNvSpPr>
            <a:spLocks noGrp="1"/>
          </p:cNvSpPr>
          <p:nvPr>
            <p:ph type="pic" sz="quarter" idx="13"/>
          </p:nvPr>
        </p:nvSpPr>
        <p:spPr>
          <a:xfrm>
            <a:off x="8044112" y="-4816"/>
            <a:ext cx="4147889" cy="6962208"/>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4147075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0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4816"/>
            <a:ext cx="4655840" cy="6854699"/>
          </a:xfrm>
          <a:prstGeom prst="rect">
            <a:avLst/>
          </a:prstGeom>
          <a:solidFill>
            <a:schemeClr val="accent5"/>
          </a:solidFill>
        </p:spPr>
        <p:txBody>
          <a:bodyPr>
            <a:normAutofit/>
          </a:bodyPr>
          <a:lstStyle>
            <a:lvl1pPr>
              <a:defRPr sz="2000"/>
            </a:lvl1pPr>
          </a:lstStyle>
          <a:p>
            <a:endParaRPr lang="en-US" dirty="0"/>
          </a:p>
        </p:txBody>
      </p:sp>
      <p:sp>
        <p:nvSpPr>
          <p:cNvPr id="7" name="Picture Placeholder 3"/>
          <p:cNvSpPr>
            <a:spLocks noGrp="1"/>
          </p:cNvSpPr>
          <p:nvPr>
            <p:ph type="pic" sz="quarter" idx="13"/>
          </p:nvPr>
        </p:nvSpPr>
        <p:spPr>
          <a:xfrm>
            <a:off x="4655840" y="0"/>
            <a:ext cx="7567406" cy="2024844"/>
          </a:xfrm>
          <a:prstGeom prst="rect">
            <a:avLst/>
          </a:prstGeom>
          <a:solidFill>
            <a:schemeClr val="accent5"/>
          </a:solidFill>
        </p:spPr>
        <p:txBody>
          <a:bodyPr>
            <a:normAutofit/>
          </a:bodyPr>
          <a:lstStyle>
            <a:lvl1pPr>
              <a:defRPr sz="2000"/>
            </a:lvl1pPr>
          </a:lstStyle>
          <a:p>
            <a:endParaRPr lang="en-US" dirty="0"/>
          </a:p>
        </p:txBody>
      </p:sp>
      <p:sp>
        <p:nvSpPr>
          <p:cNvPr id="11" name="Picture Placeholder 8"/>
          <p:cNvSpPr>
            <a:spLocks noGrp="1" noChangeAspect="1"/>
          </p:cNvSpPr>
          <p:nvPr>
            <p:ph type="pic" sz="quarter" idx="15"/>
          </p:nvPr>
        </p:nvSpPr>
        <p:spPr>
          <a:xfrm>
            <a:off x="4655840" y="2029661"/>
            <a:ext cx="3768080" cy="2412253"/>
          </a:xfrm>
          <a:prstGeom prst="rect">
            <a:avLst/>
          </a:prstGeom>
          <a:solidFill>
            <a:schemeClr val="accent5"/>
          </a:solidFill>
        </p:spPr>
        <p:txBody>
          <a:bodyPr/>
          <a:lstStyle>
            <a:lvl1pPr>
              <a:defRPr sz="2700"/>
            </a:lvl1pPr>
          </a:lstStyle>
          <a:p>
            <a:endParaRPr lang="id-ID"/>
          </a:p>
        </p:txBody>
      </p:sp>
      <p:sp>
        <p:nvSpPr>
          <p:cNvPr id="12" name="Picture Placeholder 8"/>
          <p:cNvSpPr>
            <a:spLocks noGrp="1" noChangeAspect="1"/>
          </p:cNvSpPr>
          <p:nvPr>
            <p:ph type="pic" sz="quarter" idx="16"/>
          </p:nvPr>
        </p:nvSpPr>
        <p:spPr>
          <a:xfrm>
            <a:off x="8423920" y="4446730"/>
            <a:ext cx="3768080" cy="2412253"/>
          </a:xfrm>
          <a:prstGeom prst="rect">
            <a:avLst/>
          </a:prstGeom>
          <a:solidFill>
            <a:schemeClr val="accent5"/>
          </a:solidFill>
        </p:spPr>
        <p:txBody>
          <a:bodyPr/>
          <a:lstStyle>
            <a:lvl1pPr>
              <a:defRPr sz="2700"/>
            </a:lvl1pPr>
          </a:lstStyle>
          <a:p>
            <a:endParaRPr lang="id-ID"/>
          </a:p>
        </p:txBody>
      </p:sp>
    </p:spTree>
    <p:extLst>
      <p:ext uri="{BB962C8B-B14F-4D97-AF65-F5344CB8AC3E}">
        <p14:creationId xmlns:p14="http://schemas.microsoft.com/office/powerpoint/2010/main" val="1531795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1"/>
          </p:nvPr>
        </p:nvSpPr>
        <p:spPr>
          <a:xfrm>
            <a:off x="0" y="-4816"/>
            <a:ext cx="4023360" cy="2605724"/>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4816"/>
            <a:ext cx="4152444" cy="6862816"/>
          </a:xfrm>
          <a:prstGeom prst="rect">
            <a:avLst/>
          </a:prstGeom>
          <a:solidFill>
            <a:schemeClr val="accent5"/>
          </a:solidFill>
        </p:spPr>
        <p:txBody>
          <a:bodyPr>
            <a:normAutofit/>
          </a:bodyPr>
          <a:lstStyle>
            <a:lvl1pPr>
              <a:defRPr sz="2000"/>
            </a:lvl1pPr>
          </a:lstStyle>
          <a:p>
            <a:endParaRPr lang="en-US" dirty="0"/>
          </a:p>
        </p:txBody>
      </p:sp>
      <p:sp>
        <p:nvSpPr>
          <p:cNvPr id="7" name="Picture Placeholder 3"/>
          <p:cNvSpPr>
            <a:spLocks noGrp="1"/>
          </p:cNvSpPr>
          <p:nvPr>
            <p:ph type="pic" sz="quarter" idx="14"/>
          </p:nvPr>
        </p:nvSpPr>
        <p:spPr>
          <a:xfrm>
            <a:off x="7165" y="2600909"/>
            <a:ext cx="4016197" cy="4257092"/>
          </a:xfrm>
          <a:prstGeom prst="rect">
            <a:avLst/>
          </a:prstGeom>
          <a:solidFill>
            <a:schemeClr val="accent5">
              <a:lumMod val="75000"/>
            </a:schemeClr>
          </a:solidFill>
        </p:spPr>
        <p:txBody>
          <a:bodyPr>
            <a:normAutofit/>
          </a:bodyPr>
          <a:lstStyle>
            <a:lvl1pPr>
              <a:defRPr sz="2000"/>
            </a:lvl1pPr>
          </a:lstStyle>
          <a:p>
            <a:endParaRPr lang="en-US" dirty="0"/>
          </a:p>
        </p:txBody>
      </p:sp>
      <p:sp>
        <p:nvSpPr>
          <p:cNvPr id="8" name="Picture Placeholder 3"/>
          <p:cNvSpPr>
            <a:spLocks noGrp="1"/>
          </p:cNvSpPr>
          <p:nvPr>
            <p:ph type="pic" sz="quarter" idx="15"/>
          </p:nvPr>
        </p:nvSpPr>
        <p:spPr>
          <a:xfrm>
            <a:off x="8168640" y="0"/>
            <a:ext cx="4023360" cy="4257092"/>
          </a:xfrm>
          <a:prstGeom prst="rect">
            <a:avLst/>
          </a:prstGeom>
          <a:solidFill>
            <a:schemeClr val="accent5">
              <a:lumMod val="75000"/>
            </a:schemeClr>
          </a:solidFill>
        </p:spPr>
        <p:txBody>
          <a:bodyPr>
            <a:normAutofit/>
          </a:bodyPr>
          <a:lstStyle>
            <a:lvl1pPr>
              <a:defRPr sz="2000"/>
            </a:lvl1pPr>
          </a:lstStyle>
          <a:p>
            <a:endParaRPr lang="en-US" dirty="0"/>
          </a:p>
        </p:txBody>
      </p:sp>
      <p:sp>
        <p:nvSpPr>
          <p:cNvPr id="9" name="Picture Placeholder 3"/>
          <p:cNvSpPr>
            <a:spLocks noGrp="1"/>
          </p:cNvSpPr>
          <p:nvPr>
            <p:ph type="pic" sz="quarter" idx="16"/>
          </p:nvPr>
        </p:nvSpPr>
        <p:spPr>
          <a:xfrm>
            <a:off x="8168640" y="4257092"/>
            <a:ext cx="4023360" cy="2605724"/>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42534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168860"/>
            <a:ext cx="4023360" cy="2880320"/>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2168860"/>
            <a:ext cx="4023360" cy="2880320"/>
          </a:xfrm>
          <a:prstGeom prst="rect">
            <a:avLst/>
          </a:prstGeom>
          <a:solidFill>
            <a:schemeClr val="accent5"/>
          </a:solidFill>
        </p:spPr>
        <p:txBody>
          <a:bodyPr>
            <a:normAutofit/>
          </a:bodyPr>
          <a:lstStyle>
            <a:lvl1pPr>
              <a:defRPr sz="2000"/>
            </a:lvl1pPr>
          </a:lstStyle>
          <a:p>
            <a:endParaRPr lang="en-US" dirty="0"/>
          </a:p>
        </p:txBody>
      </p:sp>
      <p:sp>
        <p:nvSpPr>
          <p:cNvPr id="6" name="Picture Placeholder 3"/>
          <p:cNvSpPr>
            <a:spLocks noGrp="1"/>
          </p:cNvSpPr>
          <p:nvPr>
            <p:ph type="pic" sz="quarter" idx="13"/>
          </p:nvPr>
        </p:nvSpPr>
        <p:spPr>
          <a:xfrm>
            <a:off x="8044112" y="2168860"/>
            <a:ext cx="4147889" cy="2880320"/>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1233807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2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564904"/>
            <a:ext cx="4023360" cy="2880320"/>
          </a:xfrm>
          <a:prstGeom prst="rect">
            <a:avLst/>
          </a:prstGeom>
          <a:solidFill>
            <a:schemeClr val="accent5"/>
          </a:solidFill>
        </p:spPr>
        <p:txBody>
          <a:bodyPr>
            <a:normAutofit/>
          </a:bodyPr>
          <a:lstStyle>
            <a:lvl1pPr>
              <a:defRPr sz="2000"/>
            </a:lvl1pPr>
          </a:lstStyle>
          <a:p>
            <a:endParaRPr lang="en-US" dirty="0"/>
          </a:p>
        </p:txBody>
      </p:sp>
      <p:sp>
        <p:nvSpPr>
          <p:cNvPr id="5" name="Picture Placeholder 3"/>
          <p:cNvSpPr>
            <a:spLocks noGrp="1"/>
          </p:cNvSpPr>
          <p:nvPr>
            <p:ph type="pic" sz="quarter" idx="12"/>
          </p:nvPr>
        </p:nvSpPr>
        <p:spPr>
          <a:xfrm>
            <a:off x="4023360" y="2564904"/>
            <a:ext cx="4023360" cy="2880320"/>
          </a:xfrm>
          <a:prstGeom prst="rect">
            <a:avLst/>
          </a:prstGeom>
          <a:solidFill>
            <a:schemeClr val="accent5"/>
          </a:solidFill>
        </p:spPr>
        <p:txBody>
          <a:bodyPr>
            <a:normAutofit/>
          </a:bodyPr>
          <a:lstStyle>
            <a:lvl1pPr>
              <a:defRPr sz="2000"/>
            </a:lvl1pPr>
          </a:lstStyle>
          <a:p>
            <a:endParaRPr lang="en-US" dirty="0"/>
          </a:p>
        </p:txBody>
      </p:sp>
      <p:sp>
        <p:nvSpPr>
          <p:cNvPr id="6" name="Picture Placeholder 3"/>
          <p:cNvSpPr>
            <a:spLocks noGrp="1"/>
          </p:cNvSpPr>
          <p:nvPr>
            <p:ph type="pic" sz="quarter" idx="13"/>
          </p:nvPr>
        </p:nvSpPr>
        <p:spPr>
          <a:xfrm>
            <a:off x="8044112" y="2564904"/>
            <a:ext cx="4147889" cy="2880320"/>
          </a:xfrm>
          <a:prstGeom prst="rect">
            <a:avLst/>
          </a:prstGeom>
          <a:solidFill>
            <a:schemeClr val="accent5"/>
          </a:solidFill>
        </p:spPr>
        <p:txBody>
          <a:bodyPr>
            <a:normAutofit/>
          </a:bodyPr>
          <a:lstStyle>
            <a:lvl1pPr>
              <a:defRPr sz="2000"/>
            </a:lvl1pPr>
          </a:lstStyle>
          <a:p>
            <a:endParaRPr lang="en-US" dirty="0"/>
          </a:p>
        </p:txBody>
      </p:sp>
    </p:spTree>
    <p:extLst>
      <p:ext uri="{BB962C8B-B14F-4D97-AF65-F5344CB8AC3E}">
        <p14:creationId xmlns:p14="http://schemas.microsoft.com/office/powerpoint/2010/main" val="2348255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2" name="Rectangle 1"/>
          <p:cNvSpPr/>
          <p:nvPr userDrawn="1"/>
        </p:nvSpPr>
        <p:spPr bwMode="auto">
          <a:xfrm>
            <a:off x="5195900" y="368660"/>
            <a:ext cx="1116124" cy="432048"/>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9"/>
          </p:nvPr>
        </p:nvSpPr>
        <p:spPr>
          <a:xfrm>
            <a:off x="6096000" y="0"/>
            <a:ext cx="6096000" cy="2263140"/>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5" name="Picture Placeholder 3"/>
          <p:cNvSpPr>
            <a:spLocks noGrp="1"/>
          </p:cNvSpPr>
          <p:nvPr>
            <p:ph type="pic" sz="quarter" idx="20"/>
          </p:nvPr>
        </p:nvSpPr>
        <p:spPr>
          <a:xfrm>
            <a:off x="6096000" y="2263140"/>
            <a:ext cx="6096000" cy="2263140"/>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6" name="Picture Placeholder 3"/>
          <p:cNvSpPr>
            <a:spLocks noGrp="1"/>
          </p:cNvSpPr>
          <p:nvPr>
            <p:ph type="pic" sz="quarter" idx="21"/>
          </p:nvPr>
        </p:nvSpPr>
        <p:spPr>
          <a:xfrm>
            <a:off x="6096000" y="4508680"/>
            <a:ext cx="6096000" cy="2349321"/>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Tree>
    <p:extLst>
      <p:ext uri="{BB962C8B-B14F-4D97-AF65-F5344CB8AC3E}">
        <p14:creationId xmlns:p14="http://schemas.microsoft.com/office/powerpoint/2010/main" val="113393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
        <p:nvSpPr>
          <p:cNvPr id="2" name="Rectangle 1"/>
          <p:cNvSpPr/>
          <p:nvPr userDrawn="1"/>
        </p:nvSpPr>
        <p:spPr bwMode="auto">
          <a:xfrm>
            <a:off x="5195900" y="368660"/>
            <a:ext cx="1116124" cy="432048"/>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sp>
        <p:nvSpPr>
          <p:cNvPr id="4" name="Picture Placeholder 3"/>
          <p:cNvSpPr>
            <a:spLocks noGrp="1"/>
          </p:cNvSpPr>
          <p:nvPr>
            <p:ph type="pic" sz="quarter" idx="19"/>
          </p:nvPr>
        </p:nvSpPr>
        <p:spPr>
          <a:xfrm>
            <a:off x="0" y="1"/>
            <a:ext cx="12192000" cy="2273783"/>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5" name="Picture Placeholder 3"/>
          <p:cNvSpPr>
            <a:spLocks noGrp="1"/>
          </p:cNvSpPr>
          <p:nvPr>
            <p:ph type="pic" sz="quarter" idx="20"/>
          </p:nvPr>
        </p:nvSpPr>
        <p:spPr>
          <a:xfrm>
            <a:off x="6096001" y="2273783"/>
            <a:ext cx="6096001" cy="2252498"/>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
        <p:nvSpPr>
          <p:cNvPr id="6" name="Picture Placeholder 3"/>
          <p:cNvSpPr>
            <a:spLocks noGrp="1"/>
          </p:cNvSpPr>
          <p:nvPr>
            <p:ph type="pic" sz="quarter" idx="21"/>
          </p:nvPr>
        </p:nvSpPr>
        <p:spPr>
          <a:xfrm>
            <a:off x="-8652" y="4526281"/>
            <a:ext cx="6104652" cy="2349321"/>
          </a:xfrm>
          <a:prstGeom prst="rect">
            <a:avLst/>
          </a:prstGeom>
          <a:solidFill>
            <a:schemeClr val="accent5"/>
          </a:solidFill>
          <a:ln w="57150">
            <a:noFill/>
          </a:ln>
        </p:spPr>
        <p:txBody>
          <a:bodyPr vert="horz" lIns="91440" tIns="45720" rIns="91440" bIns="45720" rtlCol="0" anchor="ctr">
            <a:normAutofit/>
          </a:bodyPr>
          <a:lstStyle>
            <a:lvl1pPr marL="0" marR="0" indent="0" algn="ctr" defTabSz="1219215" rtl="0" eaLnBrk="1" fontAlgn="auto" latinLnBrk="0" hangingPunct="1">
              <a:lnSpc>
                <a:spcPct val="100000"/>
              </a:lnSpc>
              <a:spcBef>
                <a:spcPct val="20000"/>
              </a:spcBef>
              <a:spcAft>
                <a:spcPts val="0"/>
              </a:spcAft>
              <a:buClrTx/>
              <a:buSzTx/>
              <a:buFont typeface="Arial" pitchFamily="34" charset="0"/>
              <a:buNone/>
              <a:tabLst/>
              <a:defRPr lang="id-ID" sz="2200" baseline="0">
                <a:solidFill>
                  <a:schemeClr val="bg1"/>
                </a:solidFill>
                <a:latin typeface="Montserrat" panose="00000500000000000000" pitchFamily="50" charset="0"/>
              </a:defRPr>
            </a:lvl1pPr>
          </a:lstStyle>
          <a:p>
            <a:pPr marL="0" marR="0" lvl="0" indent="0" algn="ctr" defTabSz="1219215" rtl="0" eaLnBrk="1" fontAlgn="auto" latinLnBrk="0" hangingPunct="1">
              <a:lnSpc>
                <a:spcPct val="100000"/>
              </a:lnSpc>
              <a:spcBef>
                <a:spcPct val="20000"/>
              </a:spcBef>
              <a:spcAft>
                <a:spcPts val="0"/>
              </a:spcAft>
              <a:buClrTx/>
              <a:buSzTx/>
              <a:buFont typeface="Arial" pitchFamily="34" charset="0"/>
              <a:buNone/>
              <a:tabLst/>
              <a:defRPr/>
            </a:pPr>
            <a:endParaRPr lang="id-ID" dirty="0"/>
          </a:p>
        </p:txBody>
      </p:sp>
    </p:spTree>
    <p:extLst>
      <p:ext uri="{BB962C8B-B14F-4D97-AF65-F5344CB8AC3E}">
        <p14:creationId xmlns:p14="http://schemas.microsoft.com/office/powerpoint/2010/main" val="2963099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240868"/>
            <a:ext cx="3035660" cy="2304256"/>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2"/>
          </p:nvPr>
        </p:nvSpPr>
        <p:spPr>
          <a:xfrm>
            <a:off x="3035660" y="2244882"/>
            <a:ext cx="3035660" cy="2304256"/>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3"/>
          </p:nvPr>
        </p:nvSpPr>
        <p:spPr>
          <a:xfrm>
            <a:off x="9091076" y="2248453"/>
            <a:ext cx="3100924" cy="2296672"/>
          </a:xfrm>
          <a:prstGeom prst="rect">
            <a:avLst/>
          </a:prstGeom>
          <a:solidFill>
            <a:schemeClr val="accent5"/>
          </a:solidFill>
        </p:spPr>
        <p:txBody>
          <a:bodyPr>
            <a:normAutofit/>
          </a:bodyPr>
          <a:lstStyle>
            <a:lvl1pPr>
              <a:defRPr lang="id-ID" sz="2000" dirty="0"/>
            </a:lvl1pPr>
          </a:lstStyle>
          <a:p>
            <a:endParaRPr lang="id-ID" dirty="0"/>
          </a:p>
        </p:txBody>
      </p:sp>
      <p:sp>
        <p:nvSpPr>
          <p:cNvPr id="7" name="Picture Placeholder 3"/>
          <p:cNvSpPr>
            <a:spLocks noGrp="1"/>
          </p:cNvSpPr>
          <p:nvPr>
            <p:ph type="pic" sz="quarter" idx="14"/>
          </p:nvPr>
        </p:nvSpPr>
        <p:spPr>
          <a:xfrm>
            <a:off x="9091076" y="4540132"/>
            <a:ext cx="3100924" cy="2317868"/>
          </a:xfrm>
          <a:prstGeom prst="rect">
            <a:avLst/>
          </a:prstGeom>
          <a:solidFill>
            <a:schemeClr val="accent5"/>
          </a:solidFill>
        </p:spPr>
        <p:txBody>
          <a:bodyPr>
            <a:normAutofit/>
          </a:bodyPr>
          <a:lstStyle>
            <a:lvl1pPr>
              <a:defRPr sz="2000"/>
            </a:lvl1pPr>
          </a:lstStyle>
          <a:p>
            <a:endParaRPr lang="id-ID" dirty="0"/>
          </a:p>
        </p:txBody>
      </p:sp>
      <p:sp>
        <p:nvSpPr>
          <p:cNvPr id="8" name="Picture Placeholder 3"/>
          <p:cNvSpPr>
            <a:spLocks noGrp="1"/>
          </p:cNvSpPr>
          <p:nvPr>
            <p:ph type="pic" sz="quarter" idx="15"/>
          </p:nvPr>
        </p:nvSpPr>
        <p:spPr>
          <a:xfrm>
            <a:off x="6071320" y="2240502"/>
            <a:ext cx="3035660" cy="4617499"/>
          </a:xfrm>
          <a:prstGeom prst="rect">
            <a:avLst/>
          </a:prstGeom>
          <a:solidFill>
            <a:schemeClr val="accent5"/>
          </a:solidFill>
        </p:spPr>
        <p:txBody>
          <a:bodyPr>
            <a:normAutofit/>
          </a:bodyPr>
          <a:lstStyle>
            <a:lvl1pPr>
              <a:defRPr sz="2000"/>
            </a:lvl1pPr>
          </a:lstStyle>
          <a:p>
            <a:endParaRPr lang="id-ID" dirty="0"/>
          </a:p>
        </p:txBody>
      </p:sp>
      <p:sp>
        <p:nvSpPr>
          <p:cNvPr id="9" name="Picture Placeholder 3"/>
          <p:cNvSpPr>
            <a:spLocks noGrp="1"/>
          </p:cNvSpPr>
          <p:nvPr>
            <p:ph type="pic" sz="quarter" idx="16"/>
          </p:nvPr>
        </p:nvSpPr>
        <p:spPr>
          <a:xfrm>
            <a:off x="-34526" y="4545124"/>
            <a:ext cx="6105846" cy="2316890"/>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3676352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1_Custom Layout">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6600057" y="132598"/>
            <a:ext cx="2647911" cy="1892246"/>
          </a:xfrm>
          <a:prstGeom prst="rect">
            <a:avLst/>
          </a:prstGeom>
          <a:solidFill>
            <a:schemeClr val="accent5"/>
          </a:solidFill>
        </p:spPr>
        <p:txBody>
          <a:bodyPr>
            <a:normAutofit/>
          </a:bodyPr>
          <a:lstStyle>
            <a:lvl1pPr>
              <a:defRPr sz="2000"/>
            </a:lvl1pPr>
          </a:lstStyle>
          <a:p>
            <a:endParaRPr lang="id-ID" dirty="0"/>
          </a:p>
        </p:txBody>
      </p:sp>
      <p:sp>
        <p:nvSpPr>
          <p:cNvPr id="4" name="Picture Placeholder 3"/>
          <p:cNvSpPr>
            <a:spLocks noGrp="1"/>
          </p:cNvSpPr>
          <p:nvPr>
            <p:ph type="pic" sz="quarter" idx="16"/>
          </p:nvPr>
        </p:nvSpPr>
        <p:spPr>
          <a:xfrm>
            <a:off x="6600057" y="2168860"/>
            <a:ext cx="2647911" cy="4536504"/>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7"/>
          </p:nvPr>
        </p:nvSpPr>
        <p:spPr>
          <a:xfrm>
            <a:off x="9388750" y="4807171"/>
            <a:ext cx="2647911" cy="1892246"/>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8"/>
          </p:nvPr>
        </p:nvSpPr>
        <p:spPr>
          <a:xfrm>
            <a:off x="9388750" y="132598"/>
            <a:ext cx="2647911" cy="4536504"/>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42175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9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95326" y="0"/>
            <a:ext cx="5400675" cy="6858000"/>
          </a:xfrm>
          <a:prstGeom prst="rect">
            <a:avLst/>
          </a:prstGeom>
          <a:solidFill>
            <a:schemeClr val="accent5"/>
          </a:solidFill>
        </p:spPr>
        <p:txBody>
          <a:bodyPr/>
          <a:lstStyle/>
          <a:p>
            <a:endParaRPr lang="id-ID"/>
          </a:p>
        </p:txBody>
      </p:sp>
      <p:sp>
        <p:nvSpPr>
          <p:cNvPr id="3" name="Picture Placeholder 4"/>
          <p:cNvSpPr>
            <a:spLocks noGrp="1"/>
          </p:cNvSpPr>
          <p:nvPr>
            <p:ph type="pic" sz="quarter" idx="11"/>
          </p:nvPr>
        </p:nvSpPr>
        <p:spPr>
          <a:xfrm>
            <a:off x="6099716" y="0"/>
            <a:ext cx="6092285" cy="3465004"/>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25035771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
        <p:nvSpPr>
          <p:cNvPr id="3" name="Picture Placeholder 3"/>
          <p:cNvSpPr>
            <a:spLocks noGrp="1"/>
          </p:cNvSpPr>
          <p:nvPr>
            <p:ph type="pic" sz="quarter" idx="15"/>
          </p:nvPr>
        </p:nvSpPr>
        <p:spPr>
          <a:xfrm>
            <a:off x="6600057" y="132598"/>
            <a:ext cx="2647911" cy="1892246"/>
          </a:xfrm>
          <a:prstGeom prst="rect">
            <a:avLst/>
          </a:prstGeom>
          <a:solidFill>
            <a:schemeClr val="accent5"/>
          </a:solidFill>
        </p:spPr>
        <p:txBody>
          <a:bodyPr>
            <a:normAutofit/>
          </a:bodyPr>
          <a:lstStyle>
            <a:lvl1pPr>
              <a:defRPr sz="2000"/>
            </a:lvl1pPr>
          </a:lstStyle>
          <a:p>
            <a:endParaRPr lang="id-ID" dirty="0"/>
          </a:p>
        </p:txBody>
      </p:sp>
      <p:sp>
        <p:nvSpPr>
          <p:cNvPr id="4" name="Picture Placeholder 3"/>
          <p:cNvSpPr>
            <a:spLocks noGrp="1"/>
          </p:cNvSpPr>
          <p:nvPr>
            <p:ph type="pic" sz="quarter" idx="16"/>
          </p:nvPr>
        </p:nvSpPr>
        <p:spPr>
          <a:xfrm>
            <a:off x="6600057" y="2168860"/>
            <a:ext cx="2647911" cy="4536504"/>
          </a:xfrm>
          <a:prstGeom prst="rect">
            <a:avLst/>
          </a:prstGeom>
          <a:solidFill>
            <a:schemeClr val="accent5"/>
          </a:solidFill>
        </p:spPr>
        <p:txBody>
          <a:bodyPr>
            <a:normAutofit/>
          </a:bodyPr>
          <a:lstStyle>
            <a:lvl1pPr>
              <a:defRPr sz="2000"/>
            </a:lvl1pPr>
          </a:lstStyle>
          <a:p>
            <a:endParaRPr lang="id-ID" dirty="0"/>
          </a:p>
        </p:txBody>
      </p:sp>
      <p:sp>
        <p:nvSpPr>
          <p:cNvPr id="5" name="Picture Placeholder 3"/>
          <p:cNvSpPr>
            <a:spLocks noGrp="1"/>
          </p:cNvSpPr>
          <p:nvPr>
            <p:ph type="pic" sz="quarter" idx="17"/>
          </p:nvPr>
        </p:nvSpPr>
        <p:spPr>
          <a:xfrm>
            <a:off x="9388750" y="4807171"/>
            <a:ext cx="2647911" cy="1892246"/>
          </a:xfrm>
          <a:prstGeom prst="rect">
            <a:avLst/>
          </a:prstGeom>
          <a:solidFill>
            <a:schemeClr val="accent5"/>
          </a:solidFill>
        </p:spPr>
        <p:txBody>
          <a:bodyPr>
            <a:normAutofit/>
          </a:bodyPr>
          <a:lstStyle>
            <a:lvl1pPr>
              <a:defRPr sz="2000"/>
            </a:lvl1pPr>
          </a:lstStyle>
          <a:p>
            <a:endParaRPr lang="id-ID" dirty="0"/>
          </a:p>
        </p:txBody>
      </p:sp>
      <p:sp>
        <p:nvSpPr>
          <p:cNvPr id="6" name="Picture Placeholder 3"/>
          <p:cNvSpPr>
            <a:spLocks noGrp="1"/>
          </p:cNvSpPr>
          <p:nvPr>
            <p:ph type="pic" sz="quarter" idx="18"/>
          </p:nvPr>
        </p:nvSpPr>
        <p:spPr>
          <a:xfrm>
            <a:off x="9388750" y="132598"/>
            <a:ext cx="2647911" cy="4536504"/>
          </a:xfrm>
          <a:prstGeom prst="rect">
            <a:avLst/>
          </a:prstGeom>
          <a:solidFill>
            <a:schemeClr val="accent5"/>
          </a:solidFill>
        </p:spPr>
        <p:txBody>
          <a:bodyPr>
            <a:normAutofit/>
          </a:bodyPr>
          <a:lstStyle>
            <a:lvl1pPr>
              <a:defRPr sz="2000"/>
            </a:lvl1pPr>
          </a:lstStyle>
          <a:p>
            <a:endParaRPr lang="id-ID" dirty="0"/>
          </a:p>
        </p:txBody>
      </p:sp>
      <p:sp>
        <p:nvSpPr>
          <p:cNvPr id="7" name="Picture Placeholder 3"/>
          <p:cNvSpPr>
            <a:spLocks noGrp="1"/>
          </p:cNvSpPr>
          <p:nvPr>
            <p:ph type="pic" sz="quarter" idx="19"/>
          </p:nvPr>
        </p:nvSpPr>
        <p:spPr>
          <a:xfrm>
            <a:off x="3811364" y="4813118"/>
            <a:ext cx="2647911" cy="1892246"/>
          </a:xfrm>
          <a:prstGeom prst="rect">
            <a:avLst/>
          </a:prstGeom>
          <a:solidFill>
            <a:schemeClr val="accent5"/>
          </a:solidFill>
        </p:spPr>
        <p:txBody>
          <a:bodyPr>
            <a:normAutofit/>
          </a:bodyPr>
          <a:lstStyle>
            <a:lvl1pPr>
              <a:defRPr sz="2000"/>
            </a:lvl1pPr>
          </a:lstStyle>
          <a:p>
            <a:endParaRPr lang="id-ID" dirty="0"/>
          </a:p>
        </p:txBody>
      </p:sp>
      <p:sp>
        <p:nvSpPr>
          <p:cNvPr id="8" name="Picture Placeholder 3"/>
          <p:cNvSpPr>
            <a:spLocks noGrp="1"/>
          </p:cNvSpPr>
          <p:nvPr>
            <p:ph type="pic" sz="quarter" idx="20"/>
          </p:nvPr>
        </p:nvSpPr>
        <p:spPr>
          <a:xfrm>
            <a:off x="3811364" y="132598"/>
            <a:ext cx="2647911" cy="4536504"/>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4131549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4"/>
          <p:cNvSpPr>
            <a:spLocks noGrp="1"/>
          </p:cNvSpPr>
          <p:nvPr>
            <p:ph type="pic" sz="quarter" idx="16"/>
          </p:nvPr>
        </p:nvSpPr>
        <p:spPr>
          <a:xfrm>
            <a:off x="623393" y="588476"/>
            <a:ext cx="2611637" cy="568105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5" name="Picture Placeholder 4"/>
          <p:cNvSpPr>
            <a:spLocks noGrp="1"/>
          </p:cNvSpPr>
          <p:nvPr>
            <p:ph type="pic" sz="quarter" idx="20"/>
          </p:nvPr>
        </p:nvSpPr>
        <p:spPr>
          <a:xfrm>
            <a:off x="3424613" y="4261157"/>
            <a:ext cx="5390329"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6" name="Picture Placeholder 4"/>
          <p:cNvSpPr>
            <a:spLocks noGrp="1"/>
          </p:cNvSpPr>
          <p:nvPr>
            <p:ph type="pic" sz="quarter" idx="18"/>
          </p:nvPr>
        </p:nvSpPr>
        <p:spPr>
          <a:xfrm>
            <a:off x="3424614" y="588475"/>
            <a:ext cx="5390329"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7" name="Picture Placeholder 4"/>
          <p:cNvSpPr>
            <a:spLocks noGrp="1"/>
          </p:cNvSpPr>
          <p:nvPr>
            <p:ph type="pic" sz="quarter" idx="19"/>
          </p:nvPr>
        </p:nvSpPr>
        <p:spPr>
          <a:xfrm>
            <a:off x="9004526" y="2802136"/>
            <a:ext cx="2611637" cy="346739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8" name="Picture Placeholder 4"/>
          <p:cNvSpPr>
            <a:spLocks noGrp="1"/>
          </p:cNvSpPr>
          <p:nvPr>
            <p:ph type="pic" sz="quarter" idx="21"/>
          </p:nvPr>
        </p:nvSpPr>
        <p:spPr>
          <a:xfrm>
            <a:off x="9004526" y="588464"/>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3314510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9" name="Picture Placeholder 4"/>
          <p:cNvSpPr>
            <a:spLocks noGrp="1"/>
          </p:cNvSpPr>
          <p:nvPr>
            <p:ph type="pic" sz="quarter" idx="16"/>
          </p:nvPr>
        </p:nvSpPr>
        <p:spPr>
          <a:xfrm>
            <a:off x="623393" y="588476"/>
            <a:ext cx="2611637" cy="568105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0" name="Picture Placeholder 4"/>
          <p:cNvSpPr>
            <a:spLocks noGrp="1"/>
          </p:cNvSpPr>
          <p:nvPr>
            <p:ph type="pic" sz="quarter" idx="17"/>
          </p:nvPr>
        </p:nvSpPr>
        <p:spPr>
          <a:xfrm>
            <a:off x="3424613" y="588475"/>
            <a:ext cx="2611637"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1" name="Picture Placeholder 4"/>
          <p:cNvSpPr>
            <a:spLocks noGrp="1"/>
          </p:cNvSpPr>
          <p:nvPr>
            <p:ph type="pic" sz="quarter" idx="20"/>
          </p:nvPr>
        </p:nvSpPr>
        <p:spPr>
          <a:xfrm>
            <a:off x="3424613" y="4261157"/>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2" name="Picture Placeholder 4"/>
          <p:cNvSpPr>
            <a:spLocks noGrp="1"/>
          </p:cNvSpPr>
          <p:nvPr>
            <p:ph type="pic" sz="quarter" idx="18"/>
          </p:nvPr>
        </p:nvSpPr>
        <p:spPr>
          <a:xfrm>
            <a:off x="6203306" y="588476"/>
            <a:ext cx="2611637" cy="568105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3" name="Picture Placeholder 4"/>
          <p:cNvSpPr>
            <a:spLocks noGrp="1"/>
          </p:cNvSpPr>
          <p:nvPr>
            <p:ph type="pic" sz="quarter" idx="19"/>
          </p:nvPr>
        </p:nvSpPr>
        <p:spPr>
          <a:xfrm>
            <a:off x="9004526" y="2802136"/>
            <a:ext cx="2611637" cy="346739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4" name="Picture Placeholder 4"/>
          <p:cNvSpPr>
            <a:spLocks noGrp="1"/>
          </p:cNvSpPr>
          <p:nvPr>
            <p:ph type="pic" sz="quarter" idx="21"/>
          </p:nvPr>
        </p:nvSpPr>
        <p:spPr>
          <a:xfrm>
            <a:off x="9004526" y="588464"/>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35552668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9" name="Picture Placeholder 4"/>
          <p:cNvSpPr>
            <a:spLocks noGrp="1"/>
          </p:cNvSpPr>
          <p:nvPr>
            <p:ph type="pic" sz="quarter" idx="16"/>
          </p:nvPr>
        </p:nvSpPr>
        <p:spPr>
          <a:xfrm>
            <a:off x="623393" y="588475"/>
            <a:ext cx="2611637"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0" name="Picture Placeholder 4"/>
          <p:cNvSpPr>
            <a:spLocks noGrp="1"/>
          </p:cNvSpPr>
          <p:nvPr>
            <p:ph type="pic" sz="quarter" idx="17"/>
          </p:nvPr>
        </p:nvSpPr>
        <p:spPr>
          <a:xfrm>
            <a:off x="3424613" y="588475"/>
            <a:ext cx="2611637" cy="34673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1" name="Picture Placeholder 4"/>
          <p:cNvSpPr>
            <a:spLocks noGrp="1"/>
          </p:cNvSpPr>
          <p:nvPr>
            <p:ph type="pic" sz="quarter" idx="20"/>
          </p:nvPr>
        </p:nvSpPr>
        <p:spPr>
          <a:xfrm>
            <a:off x="623393" y="4261157"/>
            <a:ext cx="541285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8586816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2" name="Picture Placeholder 4"/>
          <p:cNvSpPr>
            <a:spLocks noGrp="1"/>
          </p:cNvSpPr>
          <p:nvPr>
            <p:ph type="pic" sz="quarter" idx="18"/>
          </p:nvPr>
        </p:nvSpPr>
        <p:spPr>
          <a:xfrm>
            <a:off x="6203306" y="588476"/>
            <a:ext cx="2611637" cy="305654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3" name="Picture Placeholder 4"/>
          <p:cNvSpPr>
            <a:spLocks noGrp="1"/>
          </p:cNvSpPr>
          <p:nvPr>
            <p:ph type="pic" sz="quarter" idx="19"/>
          </p:nvPr>
        </p:nvSpPr>
        <p:spPr>
          <a:xfrm>
            <a:off x="9004526" y="2802136"/>
            <a:ext cx="2611637" cy="3467399"/>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4" name="Picture Placeholder 4"/>
          <p:cNvSpPr>
            <a:spLocks noGrp="1"/>
          </p:cNvSpPr>
          <p:nvPr>
            <p:ph type="pic" sz="quarter" idx="21"/>
          </p:nvPr>
        </p:nvSpPr>
        <p:spPr>
          <a:xfrm>
            <a:off x="9004526" y="588464"/>
            <a:ext cx="2611637" cy="2008387"/>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
        <p:nvSpPr>
          <p:cNvPr id="15" name="Picture Placeholder 4"/>
          <p:cNvSpPr>
            <a:spLocks noGrp="1"/>
          </p:cNvSpPr>
          <p:nvPr>
            <p:ph type="pic" sz="quarter" idx="22"/>
          </p:nvPr>
        </p:nvSpPr>
        <p:spPr>
          <a:xfrm>
            <a:off x="6203306" y="3825044"/>
            <a:ext cx="2611637" cy="2444490"/>
          </a:xfrm>
          <a:prstGeom prst="rect">
            <a:avLst/>
          </a:prstGeom>
          <a:solidFill>
            <a:schemeClr val="accent5"/>
          </a:solidFill>
          <a:ln w="57150">
            <a:noFill/>
          </a:ln>
        </p:spPr>
        <p:txBody>
          <a:bodyPr anchor="ctr">
            <a:normAutofit/>
          </a:bodyPr>
          <a:lstStyle>
            <a:lvl1pPr marL="0" indent="0" algn="ctr">
              <a:buNone/>
              <a:defRPr sz="2200" baseline="0">
                <a:solidFill>
                  <a:schemeClr val="bg1"/>
                </a:solidFill>
                <a:latin typeface="Montserrat" panose="00000500000000000000" pitchFamily="50" charset="0"/>
              </a:defRPr>
            </a:lvl1pPr>
          </a:lstStyle>
          <a:p>
            <a:endParaRPr lang="id-ID" dirty="0"/>
          </a:p>
        </p:txBody>
      </p:sp>
    </p:spTree>
    <p:extLst>
      <p:ext uri="{BB962C8B-B14F-4D97-AF65-F5344CB8AC3E}">
        <p14:creationId xmlns:p14="http://schemas.microsoft.com/office/powerpoint/2010/main" val="4042035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839342" y="2132856"/>
            <a:ext cx="3420455" cy="2160240"/>
          </a:xfrm>
          <a:prstGeom prst="rect">
            <a:avLst/>
          </a:prstGeom>
          <a:solidFill>
            <a:schemeClr val="accent5"/>
          </a:solidFill>
        </p:spPr>
        <p:txBody>
          <a:bodyPr/>
          <a:lstStyle/>
          <a:p>
            <a:endParaRPr lang="id-ID"/>
          </a:p>
        </p:txBody>
      </p:sp>
      <p:sp>
        <p:nvSpPr>
          <p:cNvPr id="5" name="Picture Placeholder 3"/>
          <p:cNvSpPr>
            <a:spLocks noGrp="1"/>
          </p:cNvSpPr>
          <p:nvPr>
            <p:ph type="pic" sz="quarter" idx="12"/>
          </p:nvPr>
        </p:nvSpPr>
        <p:spPr>
          <a:xfrm>
            <a:off x="4385773" y="2132856"/>
            <a:ext cx="3420455" cy="2160240"/>
          </a:xfrm>
          <a:prstGeom prst="rect">
            <a:avLst/>
          </a:prstGeom>
          <a:solidFill>
            <a:schemeClr val="accent5"/>
          </a:solidFill>
        </p:spPr>
        <p:txBody>
          <a:bodyPr/>
          <a:lstStyle/>
          <a:p>
            <a:endParaRPr lang="id-ID" dirty="0"/>
          </a:p>
        </p:txBody>
      </p:sp>
      <p:sp>
        <p:nvSpPr>
          <p:cNvPr id="6" name="Picture Placeholder 3"/>
          <p:cNvSpPr>
            <a:spLocks noGrp="1"/>
          </p:cNvSpPr>
          <p:nvPr>
            <p:ph type="pic" sz="quarter" idx="13"/>
          </p:nvPr>
        </p:nvSpPr>
        <p:spPr>
          <a:xfrm>
            <a:off x="7932205" y="2133019"/>
            <a:ext cx="3420455" cy="2160078"/>
          </a:xfrm>
          <a:prstGeom prst="rect">
            <a:avLst/>
          </a:prstGeom>
          <a:solidFill>
            <a:schemeClr val="accent5"/>
          </a:solidFill>
        </p:spPr>
        <p:txBody>
          <a:bodyPr/>
          <a:lstStyle/>
          <a:p>
            <a:endParaRPr lang="id-ID"/>
          </a:p>
        </p:txBody>
      </p:sp>
      <p:sp>
        <p:nvSpPr>
          <p:cNvPr id="7" name="Picture Placeholder 3"/>
          <p:cNvSpPr>
            <a:spLocks noGrp="1"/>
          </p:cNvSpPr>
          <p:nvPr>
            <p:ph type="pic" sz="quarter" idx="14"/>
          </p:nvPr>
        </p:nvSpPr>
        <p:spPr>
          <a:xfrm>
            <a:off x="839342" y="4401108"/>
            <a:ext cx="3420455" cy="2160240"/>
          </a:xfrm>
          <a:prstGeom prst="rect">
            <a:avLst/>
          </a:prstGeom>
          <a:solidFill>
            <a:schemeClr val="accent5"/>
          </a:solidFill>
        </p:spPr>
        <p:txBody>
          <a:bodyPr/>
          <a:lstStyle/>
          <a:p>
            <a:endParaRPr lang="id-ID"/>
          </a:p>
        </p:txBody>
      </p:sp>
      <p:sp>
        <p:nvSpPr>
          <p:cNvPr id="8" name="Picture Placeholder 3"/>
          <p:cNvSpPr>
            <a:spLocks noGrp="1"/>
          </p:cNvSpPr>
          <p:nvPr>
            <p:ph type="pic" sz="quarter" idx="15"/>
          </p:nvPr>
        </p:nvSpPr>
        <p:spPr>
          <a:xfrm>
            <a:off x="4385773" y="4401108"/>
            <a:ext cx="3420455" cy="2160240"/>
          </a:xfrm>
          <a:prstGeom prst="rect">
            <a:avLst/>
          </a:prstGeom>
          <a:solidFill>
            <a:schemeClr val="accent5"/>
          </a:solidFill>
        </p:spPr>
        <p:txBody>
          <a:bodyPr/>
          <a:lstStyle/>
          <a:p>
            <a:endParaRPr lang="id-ID"/>
          </a:p>
        </p:txBody>
      </p:sp>
      <p:sp>
        <p:nvSpPr>
          <p:cNvPr id="9" name="Picture Placeholder 3"/>
          <p:cNvSpPr>
            <a:spLocks noGrp="1"/>
          </p:cNvSpPr>
          <p:nvPr>
            <p:ph type="pic" sz="quarter" idx="16"/>
          </p:nvPr>
        </p:nvSpPr>
        <p:spPr>
          <a:xfrm>
            <a:off x="7932205" y="4401271"/>
            <a:ext cx="3420455" cy="216007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2996002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377028" y="368660"/>
            <a:ext cx="1371600" cy="182563"/>
          </a:xfrm>
          <a:prstGeom prst="rect">
            <a:avLst/>
          </a:prstGeom>
        </p:spPr>
        <p:txBody>
          <a:bodyPr/>
          <a:lstStyle/>
          <a:p>
            <a:r>
              <a:rPr lang="id-ID"/>
              <a:t> </a:t>
            </a:r>
            <a:fld id="{A0012661-A7C6-484E-80FE-CF2630C25222}" type="slidenum">
              <a:rPr smtClean="0"/>
              <a:pPr/>
              <a:t>‹#›</a:t>
            </a:fld>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8" y="-64617"/>
            <a:ext cx="11984655" cy="6741368"/>
          </a:xfrm>
          <a:prstGeom prst="rect">
            <a:avLst/>
          </a:prstGeom>
        </p:spPr>
      </p:pic>
      <p:sp>
        <p:nvSpPr>
          <p:cNvPr id="5" name="Picture Placeholder 4"/>
          <p:cNvSpPr>
            <a:spLocks noGrp="1"/>
          </p:cNvSpPr>
          <p:nvPr>
            <p:ph type="pic" sz="quarter" idx="11"/>
          </p:nvPr>
        </p:nvSpPr>
        <p:spPr>
          <a:xfrm>
            <a:off x="-60684" y="-27384"/>
            <a:ext cx="6204012" cy="288884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2145382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392" y="1556793"/>
            <a:ext cx="4860540" cy="4455495"/>
          </a:xfrm>
          <a:prstGeom prst="rect">
            <a:avLst/>
          </a:prstGeom>
        </p:spPr>
      </p:pic>
      <p:sp>
        <p:nvSpPr>
          <p:cNvPr id="5" name="Picture Placeholder 4"/>
          <p:cNvSpPr>
            <a:spLocks noGrp="1"/>
          </p:cNvSpPr>
          <p:nvPr>
            <p:ph type="pic" sz="quarter" idx="11"/>
          </p:nvPr>
        </p:nvSpPr>
        <p:spPr>
          <a:xfrm>
            <a:off x="911424" y="1835824"/>
            <a:ext cx="4248472" cy="2609817"/>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181935613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5940" y="2112605"/>
            <a:ext cx="5184576" cy="3175553"/>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1484" y="2112605"/>
            <a:ext cx="5184576" cy="3175553"/>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6475" y="1844824"/>
            <a:ext cx="6139050" cy="3760168"/>
          </a:xfrm>
          <a:prstGeom prst="rect">
            <a:avLst/>
          </a:prstGeom>
        </p:spPr>
      </p:pic>
      <p:sp>
        <p:nvSpPr>
          <p:cNvPr id="6" name="Picture Placeholder 6"/>
          <p:cNvSpPr>
            <a:spLocks noGrp="1"/>
          </p:cNvSpPr>
          <p:nvPr>
            <p:ph type="pic" sz="quarter" idx="10"/>
          </p:nvPr>
        </p:nvSpPr>
        <p:spPr>
          <a:xfrm>
            <a:off x="3994359" y="2364632"/>
            <a:ext cx="4203283" cy="2592288"/>
          </a:xfrm>
          <a:prstGeom prst="rect">
            <a:avLst/>
          </a:prstGeom>
        </p:spPr>
        <p:txBody>
          <a:bodyPr>
            <a:normAutofit/>
          </a:bodyPr>
          <a:lstStyle>
            <a:lvl1pPr>
              <a:defRPr sz="2000"/>
            </a:lvl1pPr>
          </a:lstStyle>
          <a:p>
            <a:endParaRPr lang="id-ID" dirty="0"/>
          </a:p>
        </p:txBody>
      </p:sp>
      <p:sp>
        <p:nvSpPr>
          <p:cNvPr id="7" name="Picture Placeholder 8"/>
          <p:cNvSpPr>
            <a:spLocks noGrp="1"/>
          </p:cNvSpPr>
          <p:nvPr>
            <p:ph type="pic" sz="quarter" idx="11"/>
          </p:nvPr>
        </p:nvSpPr>
        <p:spPr>
          <a:xfrm>
            <a:off x="2315432" y="2580606"/>
            <a:ext cx="1548545" cy="2160588"/>
          </a:xfrm>
          <a:prstGeom prst="rect">
            <a:avLst/>
          </a:prstGeom>
        </p:spPr>
        <p:txBody>
          <a:bodyPr>
            <a:normAutofit/>
          </a:bodyPr>
          <a:lstStyle>
            <a:lvl1pPr>
              <a:defRPr sz="2000"/>
            </a:lvl1pPr>
          </a:lstStyle>
          <a:p>
            <a:endParaRPr lang="id-ID" dirty="0"/>
          </a:p>
        </p:txBody>
      </p:sp>
      <p:sp>
        <p:nvSpPr>
          <p:cNvPr id="8" name="Picture Placeholder 11"/>
          <p:cNvSpPr>
            <a:spLocks noGrp="1"/>
          </p:cNvSpPr>
          <p:nvPr>
            <p:ph type="pic" sz="quarter" idx="12"/>
          </p:nvPr>
        </p:nvSpPr>
        <p:spPr>
          <a:xfrm>
            <a:off x="8328026" y="2580606"/>
            <a:ext cx="1548607" cy="2160588"/>
          </a:xfrm>
          <a:prstGeom prst="rect">
            <a:avLst/>
          </a:prstGeom>
        </p:spPr>
        <p:txBody>
          <a:bodyPr>
            <a:normAutofit/>
          </a:bodyPr>
          <a:lstStyle>
            <a:lvl1pPr>
              <a:defRPr sz="2000"/>
            </a:lvl1pPr>
          </a:lstStyle>
          <a:p>
            <a:endParaRPr lang="id-ID" dirty="0"/>
          </a:p>
        </p:txBody>
      </p:sp>
    </p:spTree>
    <p:extLst>
      <p:ext uri="{BB962C8B-B14F-4D97-AF65-F5344CB8AC3E}">
        <p14:creationId xmlns:p14="http://schemas.microsoft.com/office/powerpoint/2010/main" val="6500791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401" y="3353414"/>
            <a:ext cx="1282489" cy="263187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1925" y="2325276"/>
            <a:ext cx="6445783" cy="394804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55641" y="3056585"/>
            <a:ext cx="2323681" cy="3160676"/>
          </a:xfrm>
          <a:prstGeom prst="rect">
            <a:avLst/>
          </a:prstGeom>
        </p:spPr>
      </p:pic>
      <p:sp>
        <p:nvSpPr>
          <p:cNvPr id="6" name="Picture Placeholder 6"/>
          <p:cNvSpPr>
            <a:spLocks noGrp="1"/>
          </p:cNvSpPr>
          <p:nvPr>
            <p:ph type="pic" sz="quarter" idx="10"/>
          </p:nvPr>
        </p:nvSpPr>
        <p:spPr>
          <a:xfrm>
            <a:off x="6456363" y="2870754"/>
            <a:ext cx="4356100" cy="2736057"/>
          </a:xfrm>
          <a:prstGeom prst="rect">
            <a:avLst/>
          </a:prstGeom>
        </p:spPr>
        <p:txBody>
          <a:bodyPr>
            <a:normAutofit/>
          </a:bodyPr>
          <a:lstStyle>
            <a:lvl1pPr>
              <a:defRPr sz="2000"/>
            </a:lvl1pPr>
          </a:lstStyle>
          <a:p>
            <a:endParaRPr lang="id-ID" dirty="0"/>
          </a:p>
        </p:txBody>
      </p:sp>
      <p:sp>
        <p:nvSpPr>
          <p:cNvPr id="7" name="Picture Placeholder 8"/>
          <p:cNvSpPr>
            <a:spLocks noGrp="1"/>
          </p:cNvSpPr>
          <p:nvPr>
            <p:ph type="pic" sz="quarter" idx="11"/>
          </p:nvPr>
        </p:nvSpPr>
        <p:spPr>
          <a:xfrm>
            <a:off x="3104219" y="3320988"/>
            <a:ext cx="1826022" cy="2415846"/>
          </a:xfrm>
          <a:prstGeom prst="rect">
            <a:avLst/>
          </a:prstGeom>
        </p:spPr>
        <p:txBody>
          <a:bodyPr>
            <a:normAutofit/>
          </a:bodyPr>
          <a:lstStyle>
            <a:lvl1pPr>
              <a:defRPr sz="2000"/>
            </a:lvl1pPr>
          </a:lstStyle>
          <a:p>
            <a:endParaRPr lang="id-ID" dirty="0"/>
          </a:p>
        </p:txBody>
      </p:sp>
      <p:sp>
        <p:nvSpPr>
          <p:cNvPr id="8" name="Picture Placeholder 10"/>
          <p:cNvSpPr>
            <a:spLocks noGrp="1"/>
          </p:cNvSpPr>
          <p:nvPr>
            <p:ph type="pic" sz="quarter" idx="12"/>
          </p:nvPr>
        </p:nvSpPr>
        <p:spPr>
          <a:xfrm>
            <a:off x="765676" y="3643118"/>
            <a:ext cx="1146622" cy="2018131"/>
          </a:xfrm>
          <a:prstGeom prst="rect">
            <a:avLst/>
          </a:prstGeom>
        </p:spPr>
        <p:txBody>
          <a:bodyPr>
            <a:normAutofit/>
          </a:bodyPr>
          <a:lstStyle>
            <a:lvl1pPr>
              <a:defRPr sz="2000"/>
            </a:lvl1pPr>
          </a:lstStyle>
          <a:p>
            <a:endParaRPr lang="id-ID" dirty="0"/>
          </a:p>
        </p:txBody>
      </p:sp>
    </p:spTree>
    <p:extLst>
      <p:ext uri="{BB962C8B-B14F-4D97-AF65-F5344CB8AC3E}">
        <p14:creationId xmlns:p14="http://schemas.microsoft.com/office/powerpoint/2010/main" val="416884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2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5926" y="728663"/>
            <a:ext cx="5400675" cy="5400638"/>
          </a:xfrm>
          <a:prstGeom prst="rect">
            <a:avLst/>
          </a:prstGeom>
          <a:solidFill>
            <a:schemeClr val="accent5"/>
          </a:solidFill>
        </p:spPr>
        <p:txBody>
          <a:bodyPr/>
          <a:lstStyle/>
          <a:p>
            <a:endParaRPr lang="id-ID"/>
          </a:p>
        </p:txBody>
      </p:sp>
    </p:spTree>
    <p:extLst>
      <p:ext uri="{BB962C8B-B14F-4D97-AF65-F5344CB8AC3E}">
        <p14:creationId xmlns:p14="http://schemas.microsoft.com/office/powerpoint/2010/main" val="10205441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416" y="-1467544"/>
            <a:ext cx="3909170" cy="5317259"/>
          </a:xfrm>
          <a:prstGeom prst="rect">
            <a:avLst/>
          </a:prstGeom>
        </p:spPr>
      </p:pic>
      <p:sp>
        <p:nvSpPr>
          <p:cNvPr id="4" name="Picture Placeholder 4"/>
          <p:cNvSpPr>
            <a:spLocks noGrp="1"/>
          </p:cNvSpPr>
          <p:nvPr>
            <p:ph type="pic" sz="quarter" idx="10"/>
          </p:nvPr>
        </p:nvSpPr>
        <p:spPr>
          <a:xfrm>
            <a:off x="1256632" y="-1046532"/>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152" y="3404330"/>
            <a:ext cx="3909170" cy="5317259"/>
          </a:xfrm>
          <a:prstGeom prst="rect">
            <a:avLst/>
          </a:prstGeom>
        </p:spPr>
      </p:pic>
      <p:sp>
        <p:nvSpPr>
          <p:cNvPr id="6" name="Picture Placeholder 4"/>
          <p:cNvSpPr>
            <a:spLocks noGrp="1"/>
          </p:cNvSpPr>
          <p:nvPr>
            <p:ph type="pic" sz="quarter" idx="11"/>
          </p:nvPr>
        </p:nvSpPr>
        <p:spPr>
          <a:xfrm>
            <a:off x="7881368" y="3825343"/>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3367494279"/>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5_Custom Layout">
    <p:spTree>
      <p:nvGrpSpPr>
        <p:cNvPr id="1" name=""/>
        <p:cNvGrpSpPr/>
        <p:nvPr/>
      </p:nvGrpSpPr>
      <p:grpSpPr>
        <a:xfrm>
          <a:off x="0" y="0"/>
          <a:ext cx="0" cy="0"/>
          <a:chOff x="0" y="0"/>
          <a:chExt cx="0" cy="0"/>
        </a:xfrm>
      </p:grpSpPr>
      <p:grpSp>
        <p:nvGrpSpPr>
          <p:cNvPr id="11" name="Group 10"/>
          <p:cNvGrpSpPr/>
          <p:nvPr userDrawn="1"/>
        </p:nvGrpSpPr>
        <p:grpSpPr>
          <a:xfrm>
            <a:off x="4331804" y="1448781"/>
            <a:ext cx="1648014" cy="3384741"/>
            <a:chOff x="3739073" y="951230"/>
            <a:chExt cx="1665853" cy="342138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13" name="Rectangle 12"/>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Picture Placeholder 10"/>
          <p:cNvSpPr>
            <a:spLocks noGrp="1"/>
          </p:cNvSpPr>
          <p:nvPr>
            <p:ph type="pic" sz="quarter" idx="12"/>
          </p:nvPr>
        </p:nvSpPr>
        <p:spPr>
          <a:xfrm>
            <a:off x="4433954" y="1784501"/>
            <a:ext cx="1443714" cy="2628292"/>
          </a:xfrm>
          <a:prstGeom prst="rect">
            <a:avLst/>
          </a:prstGeom>
          <a:solidFill>
            <a:schemeClr val="accent5"/>
          </a:solidFill>
        </p:spPr>
        <p:txBody>
          <a:bodyPr>
            <a:normAutofit/>
          </a:bodyPr>
          <a:lstStyle>
            <a:lvl1pPr>
              <a:defRPr sz="2000"/>
            </a:lvl1pPr>
          </a:lstStyle>
          <a:p>
            <a:endParaRPr lang="id-ID"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757575" y="2076884"/>
            <a:ext cx="3909170" cy="5317259"/>
          </a:xfrm>
          <a:prstGeom prst="rect">
            <a:avLst/>
          </a:prstGeom>
        </p:spPr>
      </p:pic>
      <p:sp>
        <p:nvSpPr>
          <p:cNvPr id="15" name="Picture Placeholder 4"/>
          <p:cNvSpPr>
            <a:spLocks noGrp="1"/>
          </p:cNvSpPr>
          <p:nvPr>
            <p:ph type="pic" sz="quarter" idx="13"/>
          </p:nvPr>
        </p:nvSpPr>
        <p:spPr>
          <a:xfrm>
            <a:off x="-1658428" y="3210793"/>
            <a:ext cx="4068452" cy="3060340"/>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403509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9_Custom Layout">
    <p:spTree>
      <p:nvGrpSpPr>
        <p:cNvPr id="1" name=""/>
        <p:cNvGrpSpPr/>
        <p:nvPr/>
      </p:nvGrpSpPr>
      <p:grpSpPr>
        <a:xfrm>
          <a:off x="0" y="0"/>
          <a:ext cx="0" cy="0"/>
          <a:chOff x="0" y="0"/>
          <a:chExt cx="0" cy="0"/>
        </a:xfrm>
      </p:grpSpPr>
      <p:grpSp>
        <p:nvGrpSpPr>
          <p:cNvPr id="3" name="Group 2"/>
          <p:cNvGrpSpPr/>
          <p:nvPr userDrawn="1"/>
        </p:nvGrpSpPr>
        <p:grpSpPr>
          <a:xfrm>
            <a:off x="4907868" y="958887"/>
            <a:ext cx="2412268" cy="4954390"/>
            <a:chOff x="3739073" y="951230"/>
            <a:chExt cx="1665853" cy="34213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5" name="Rectangle 4"/>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Picture Placeholder 10"/>
          <p:cNvSpPr>
            <a:spLocks noGrp="1"/>
          </p:cNvSpPr>
          <p:nvPr>
            <p:ph type="pic" sz="quarter" idx="12"/>
          </p:nvPr>
        </p:nvSpPr>
        <p:spPr>
          <a:xfrm>
            <a:off x="5051884" y="1492921"/>
            <a:ext cx="2113226" cy="3847143"/>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123777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1_Custom Layout">
    <p:spTree>
      <p:nvGrpSpPr>
        <p:cNvPr id="1" name=""/>
        <p:cNvGrpSpPr/>
        <p:nvPr/>
      </p:nvGrpSpPr>
      <p:grpSpPr>
        <a:xfrm>
          <a:off x="0" y="0"/>
          <a:ext cx="0" cy="0"/>
          <a:chOff x="0" y="0"/>
          <a:chExt cx="0" cy="0"/>
        </a:xfrm>
      </p:grpSpPr>
      <p:grpSp>
        <p:nvGrpSpPr>
          <p:cNvPr id="3" name="Group 2"/>
          <p:cNvGrpSpPr/>
          <p:nvPr userDrawn="1"/>
        </p:nvGrpSpPr>
        <p:grpSpPr>
          <a:xfrm>
            <a:off x="7932204" y="958887"/>
            <a:ext cx="2412268" cy="4954390"/>
            <a:chOff x="3739073" y="951230"/>
            <a:chExt cx="1665853" cy="342138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5" name="Rectangle 4"/>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 name="Picture Placeholder 10"/>
          <p:cNvSpPr>
            <a:spLocks noGrp="1"/>
          </p:cNvSpPr>
          <p:nvPr>
            <p:ph type="pic" sz="quarter" idx="12"/>
          </p:nvPr>
        </p:nvSpPr>
        <p:spPr>
          <a:xfrm>
            <a:off x="8076220" y="1492921"/>
            <a:ext cx="2113226" cy="3847143"/>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1398713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0158" y="3391184"/>
            <a:ext cx="3909170" cy="5317259"/>
          </a:xfrm>
          <a:prstGeom prst="rect">
            <a:avLst/>
          </a:prstGeom>
        </p:spPr>
      </p:pic>
      <p:sp>
        <p:nvSpPr>
          <p:cNvPr id="4" name="Picture Placeholder 4"/>
          <p:cNvSpPr>
            <a:spLocks noGrp="1"/>
          </p:cNvSpPr>
          <p:nvPr>
            <p:ph type="pic" sz="quarter" idx="11"/>
          </p:nvPr>
        </p:nvSpPr>
        <p:spPr>
          <a:xfrm>
            <a:off x="6687373" y="3812196"/>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grpSp>
        <p:nvGrpSpPr>
          <p:cNvPr id="5" name="Group 4"/>
          <p:cNvGrpSpPr/>
          <p:nvPr userDrawn="1"/>
        </p:nvGrpSpPr>
        <p:grpSpPr>
          <a:xfrm rot="16200000" flipH="1">
            <a:off x="10312371" y="-167498"/>
            <a:ext cx="1648014" cy="3384741"/>
            <a:chOff x="3739073" y="951230"/>
            <a:chExt cx="1665853" cy="342138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073" y="951230"/>
              <a:ext cx="1665853" cy="3421380"/>
            </a:xfrm>
            <a:prstGeom prst="rect">
              <a:avLst/>
            </a:prstGeom>
          </p:spPr>
        </p:pic>
        <p:sp>
          <p:nvSpPr>
            <p:cNvPr id="7" name="Rectangle 6"/>
            <p:cNvSpPr/>
            <p:nvPr/>
          </p:nvSpPr>
          <p:spPr>
            <a:xfrm>
              <a:off x="3850640" y="1361440"/>
              <a:ext cx="1442720" cy="25603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8" name="Picture Placeholder 10"/>
          <p:cNvSpPr>
            <a:spLocks noGrp="1"/>
          </p:cNvSpPr>
          <p:nvPr>
            <p:ph type="pic" sz="quarter" idx="14"/>
          </p:nvPr>
        </p:nvSpPr>
        <p:spPr>
          <a:xfrm>
            <a:off x="9804413" y="811239"/>
            <a:ext cx="2532903" cy="1427271"/>
          </a:xfrm>
          <a:prstGeom prst="rect">
            <a:avLst/>
          </a:prstGeom>
          <a:solidFill>
            <a:schemeClr val="accent5"/>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891363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8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2735" y="944725"/>
            <a:ext cx="3909170" cy="5317259"/>
          </a:xfrm>
          <a:prstGeom prst="rect">
            <a:avLst/>
          </a:prstGeom>
        </p:spPr>
      </p:pic>
      <p:sp>
        <p:nvSpPr>
          <p:cNvPr id="4" name="Picture Placeholder 4"/>
          <p:cNvSpPr>
            <a:spLocks noGrp="1"/>
          </p:cNvSpPr>
          <p:nvPr>
            <p:ph type="pic" sz="quarter" idx="11"/>
          </p:nvPr>
        </p:nvSpPr>
        <p:spPr>
          <a:xfrm>
            <a:off x="1739950" y="1365738"/>
            <a:ext cx="3059906" cy="4104159"/>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228769321"/>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1218" y="2492897"/>
            <a:ext cx="4797347" cy="6525359"/>
          </a:xfrm>
          <a:prstGeom prst="rect">
            <a:avLst/>
          </a:prstGeom>
        </p:spPr>
      </p:pic>
      <p:sp>
        <p:nvSpPr>
          <p:cNvPr id="4" name="Picture Placeholder 4"/>
          <p:cNvSpPr>
            <a:spLocks noGrp="1"/>
          </p:cNvSpPr>
          <p:nvPr>
            <p:ph type="pic" sz="quarter" idx="11"/>
          </p:nvPr>
        </p:nvSpPr>
        <p:spPr>
          <a:xfrm>
            <a:off x="4218436" y="3032956"/>
            <a:ext cx="3755128" cy="5036638"/>
          </a:xfrm>
          <a:prstGeom prst="rect">
            <a:avLst/>
          </a:prstGeom>
          <a:solidFill>
            <a:schemeClr val="accent5">
              <a:lumMod val="40000"/>
              <a:lumOff val="60000"/>
            </a:schemeClr>
          </a:solidFill>
        </p:spPr>
        <p:txBody>
          <a:bodyPr>
            <a:normAutofit/>
          </a:bodyPr>
          <a:lstStyle>
            <a:lvl1pPr>
              <a:defRPr sz="2000"/>
            </a:lvl1pPr>
          </a:lstStyle>
          <a:p>
            <a:endParaRPr lang="id-ID" dirty="0"/>
          </a:p>
        </p:txBody>
      </p:sp>
    </p:spTree>
    <p:extLst>
      <p:ext uri="{BB962C8B-B14F-4D97-AF65-F5344CB8AC3E}">
        <p14:creationId xmlns:p14="http://schemas.microsoft.com/office/powerpoint/2010/main" val="3628925787"/>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9022" y="836712"/>
            <a:ext cx="9699038" cy="5940660"/>
          </a:xfrm>
          <a:prstGeom prst="rect">
            <a:avLst/>
          </a:prstGeom>
        </p:spPr>
      </p:pic>
      <p:sp>
        <p:nvSpPr>
          <p:cNvPr id="5" name="Picture Placeholder 4"/>
          <p:cNvSpPr>
            <a:spLocks noGrp="1"/>
          </p:cNvSpPr>
          <p:nvPr>
            <p:ph type="pic" sz="quarter" idx="11"/>
          </p:nvPr>
        </p:nvSpPr>
        <p:spPr>
          <a:xfrm>
            <a:off x="-348716" y="1700808"/>
            <a:ext cx="5015880" cy="4068452"/>
          </a:xfrm>
          <a:prstGeom prst="rect">
            <a:avLst/>
          </a:prstGeom>
          <a:solidFill>
            <a:schemeClr val="accent5"/>
          </a:solidFill>
        </p:spPr>
        <p:txBody>
          <a:bodyPr>
            <a:normAutofit/>
          </a:bodyPr>
          <a:lstStyle>
            <a:lvl1pPr>
              <a:defRPr sz="2000"/>
            </a:lvl1pPr>
          </a:lstStyle>
          <a:p>
            <a:endParaRPr lang="id-ID" dirty="0"/>
          </a:p>
        </p:txBody>
      </p:sp>
      <p:sp>
        <p:nvSpPr>
          <p:cNvPr id="2" name="Rectangle 1"/>
          <p:cNvSpPr/>
          <p:nvPr userDrawn="1"/>
        </p:nvSpPr>
        <p:spPr bwMode="auto">
          <a:xfrm>
            <a:off x="5231904" y="368660"/>
            <a:ext cx="2052228" cy="46805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1809319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3952" y="836712"/>
            <a:ext cx="9699038" cy="5940660"/>
          </a:xfrm>
          <a:prstGeom prst="rect">
            <a:avLst/>
          </a:prstGeom>
        </p:spPr>
      </p:pic>
      <p:sp>
        <p:nvSpPr>
          <p:cNvPr id="5" name="Picture Placeholder 4"/>
          <p:cNvSpPr>
            <a:spLocks noGrp="1"/>
          </p:cNvSpPr>
          <p:nvPr>
            <p:ph type="pic" sz="quarter" idx="11"/>
          </p:nvPr>
        </p:nvSpPr>
        <p:spPr>
          <a:xfrm>
            <a:off x="7226086" y="1700808"/>
            <a:ext cx="5015880" cy="4068452"/>
          </a:xfrm>
          <a:prstGeom prst="rect">
            <a:avLst/>
          </a:prstGeom>
          <a:solidFill>
            <a:schemeClr val="accent5"/>
          </a:solidFill>
        </p:spPr>
        <p:txBody>
          <a:bodyPr>
            <a:normAutofit/>
          </a:bodyPr>
          <a:lstStyle>
            <a:lvl1pPr>
              <a:defRPr sz="2000"/>
            </a:lvl1pPr>
          </a:lstStyle>
          <a:p>
            <a:endParaRPr lang="id-ID" dirty="0"/>
          </a:p>
        </p:txBody>
      </p:sp>
      <p:sp>
        <p:nvSpPr>
          <p:cNvPr id="2" name="Rectangle 1"/>
          <p:cNvSpPr/>
          <p:nvPr userDrawn="1"/>
        </p:nvSpPr>
        <p:spPr bwMode="auto">
          <a:xfrm>
            <a:off x="5231904" y="368660"/>
            <a:ext cx="2052228" cy="46805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9294267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30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384" y="836712"/>
            <a:ext cx="9699038" cy="5940660"/>
          </a:xfrm>
          <a:prstGeom prst="rect">
            <a:avLst/>
          </a:prstGeom>
        </p:spPr>
      </p:pic>
      <p:sp>
        <p:nvSpPr>
          <p:cNvPr id="5" name="Picture Placeholder 4"/>
          <p:cNvSpPr>
            <a:spLocks noGrp="1"/>
          </p:cNvSpPr>
          <p:nvPr>
            <p:ph type="pic" sz="quarter" idx="11"/>
          </p:nvPr>
        </p:nvSpPr>
        <p:spPr>
          <a:xfrm>
            <a:off x="2113518" y="1700808"/>
            <a:ext cx="5015880" cy="4068452"/>
          </a:xfrm>
          <a:prstGeom prst="rect">
            <a:avLst/>
          </a:prstGeom>
          <a:solidFill>
            <a:schemeClr val="accent5"/>
          </a:solidFill>
        </p:spPr>
        <p:txBody>
          <a:bodyPr>
            <a:normAutofit/>
          </a:bodyPr>
          <a:lstStyle>
            <a:lvl1pPr>
              <a:defRPr sz="2000"/>
            </a:lvl1pPr>
          </a:lstStyle>
          <a:p>
            <a:endParaRPr lang="id-ID" dirty="0"/>
          </a:p>
        </p:txBody>
      </p:sp>
      <p:sp>
        <p:nvSpPr>
          <p:cNvPr id="2" name="Rectangle 1"/>
          <p:cNvSpPr/>
          <p:nvPr userDrawn="1"/>
        </p:nvSpPr>
        <p:spPr bwMode="auto">
          <a:xfrm>
            <a:off x="5231904" y="368660"/>
            <a:ext cx="2052228" cy="46805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Tree>
    <p:extLst>
      <p:ext uri="{BB962C8B-B14F-4D97-AF65-F5344CB8AC3E}">
        <p14:creationId xmlns:p14="http://schemas.microsoft.com/office/powerpoint/2010/main" val="249550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6096000" cy="685800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291943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6096000" y="-8950"/>
            <a:ext cx="6096000" cy="6866950"/>
          </a:xfrm>
          <a:prstGeom prst="rect">
            <a:avLst/>
          </a:prstGeom>
          <a:solidFill>
            <a:schemeClr val="accent5"/>
          </a:solidFill>
        </p:spPr>
        <p:txBody>
          <a:bodyPr/>
          <a:lstStyle>
            <a:lvl1pPr>
              <a:defRPr sz="2700"/>
            </a:lvl1pPr>
          </a:lstStyle>
          <a:p>
            <a:endParaRPr lang="id-ID" dirty="0"/>
          </a:p>
        </p:txBody>
      </p:sp>
    </p:spTree>
    <p:extLst>
      <p:ext uri="{BB962C8B-B14F-4D97-AF65-F5344CB8AC3E}">
        <p14:creationId xmlns:p14="http://schemas.microsoft.com/office/powerpoint/2010/main" val="78576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6096000" cy="6858000"/>
          </a:xfrm>
          <a:prstGeom prst="rect">
            <a:avLst/>
          </a:prstGeom>
          <a:solidFill>
            <a:schemeClr val="accent5"/>
          </a:solidFill>
        </p:spPr>
        <p:txBody>
          <a:bodyPr/>
          <a:lstStyle>
            <a:lvl1pPr>
              <a:defRPr sz="2700"/>
            </a:lvl1pPr>
          </a:lstStyle>
          <a:p>
            <a:endParaRPr lang="id-ID" dirty="0"/>
          </a:p>
        </p:txBody>
      </p:sp>
      <p:sp>
        <p:nvSpPr>
          <p:cNvPr id="6" name="Picture Placeholder 4"/>
          <p:cNvSpPr>
            <a:spLocks noGrp="1"/>
          </p:cNvSpPr>
          <p:nvPr>
            <p:ph type="pic" sz="quarter" idx="13"/>
          </p:nvPr>
        </p:nvSpPr>
        <p:spPr>
          <a:xfrm>
            <a:off x="3052161" y="4702832"/>
            <a:ext cx="3043840" cy="2146548"/>
          </a:xfrm>
          <a:prstGeom prst="rect">
            <a:avLst/>
          </a:prstGeom>
          <a:solidFill>
            <a:schemeClr val="accent5"/>
          </a:solidFill>
          <a:ln w="152400">
            <a:solidFill>
              <a:schemeClr val="bg1"/>
            </a:solidFill>
            <a:miter lim="800000"/>
          </a:ln>
        </p:spPr>
        <p:txBody>
          <a:bodyPr/>
          <a:lstStyle>
            <a:lvl1pPr>
              <a:defRPr sz="2700"/>
            </a:lvl1pPr>
          </a:lstStyle>
          <a:p>
            <a:endParaRPr lang="id-ID" dirty="0"/>
          </a:p>
        </p:txBody>
      </p:sp>
      <p:sp>
        <p:nvSpPr>
          <p:cNvPr id="3" name="Picture Placeholder 4"/>
          <p:cNvSpPr>
            <a:spLocks noGrp="1"/>
          </p:cNvSpPr>
          <p:nvPr>
            <p:ph type="pic" sz="quarter" idx="12"/>
          </p:nvPr>
        </p:nvSpPr>
        <p:spPr>
          <a:xfrm>
            <a:off x="0" y="2564904"/>
            <a:ext cx="3035660" cy="4293096"/>
          </a:xfrm>
          <a:prstGeom prst="rect">
            <a:avLst/>
          </a:prstGeom>
          <a:solidFill>
            <a:schemeClr val="accent5"/>
          </a:solidFill>
          <a:ln w="152400">
            <a:solidFill>
              <a:schemeClr val="bg1"/>
            </a:solidFill>
            <a:miter lim="800000"/>
          </a:ln>
        </p:spPr>
        <p:txBody>
          <a:bodyPr/>
          <a:lstStyle>
            <a:lvl1pPr>
              <a:defRPr sz="2700"/>
            </a:lvl1pPr>
          </a:lstStyle>
          <a:p>
            <a:endParaRPr lang="id-ID" dirty="0"/>
          </a:p>
        </p:txBody>
      </p:sp>
    </p:spTree>
    <p:extLst>
      <p:ext uri="{BB962C8B-B14F-4D97-AF65-F5344CB8AC3E}">
        <p14:creationId xmlns:p14="http://schemas.microsoft.com/office/powerpoint/2010/main" val="41048508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70" Type="http://schemas.openxmlformats.org/officeDocument/2006/relationships/theme" Target="../theme/theme1.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584240"/>
      </p:ext>
    </p:extLst>
  </p:cSld>
  <p:clrMap bg1="lt1" tx1="dk1" bg2="lt2" tx2="dk2" accent1="accent1" accent2="accent2" accent3="accent3" accent4="accent4" accent5="accent5" accent6="accent6" hlink="hlink" folHlink="folHlink"/>
  <p:sldLayoutIdLst>
    <p:sldLayoutId id="2147484014" r:id="rId1"/>
    <p:sldLayoutId id="2147483962" r:id="rId2"/>
    <p:sldLayoutId id="2147484071" r:id="rId3"/>
    <p:sldLayoutId id="2147484060" r:id="rId4"/>
    <p:sldLayoutId id="2147484079" r:id="rId5"/>
    <p:sldLayoutId id="2147484062" r:id="rId6"/>
    <p:sldLayoutId id="2147484016" r:id="rId7"/>
    <p:sldLayoutId id="2147484089" r:id="rId8"/>
    <p:sldLayoutId id="2147484088" r:id="rId9"/>
    <p:sldLayoutId id="2147484061" r:id="rId10"/>
    <p:sldLayoutId id="2147484081" r:id="rId11"/>
    <p:sldLayoutId id="2147484072" r:id="rId12"/>
    <p:sldLayoutId id="2147484084" r:id="rId13"/>
    <p:sldLayoutId id="2147484085" r:id="rId14"/>
    <p:sldLayoutId id="2147484086" r:id="rId15"/>
    <p:sldLayoutId id="2147484073" r:id="rId16"/>
    <p:sldLayoutId id="2147484074" r:id="rId17"/>
    <p:sldLayoutId id="2147484075" r:id="rId18"/>
    <p:sldLayoutId id="2147484076" r:id="rId19"/>
    <p:sldLayoutId id="2147484069" r:id="rId20"/>
    <p:sldLayoutId id="2147484064" r:id="rId21"/>
    <p:sldLayoutId id="2147484020" r:id="rId22"/>
    <p:sldLayoutId id="2147484038" r:id="rId23"/>
    <p:sldLayoutId id="2147484066" r:id="rId24"/>
    <p:sldLayoutId id="2147484070" r:id="rId25"/>
    <p:sldLayoutId id="2147484067" r:id="rId26"/>
    <p:sldLayoutId id="2147484068" r:id="rId27"/>
    <p:sldLayoutId id="2147484065" r:id="rId28"/>
    <p:sldLayoutId id="2147484015" r:id="rId29"/>
    <p:sldLayoutId id="2147484021" r:id="rId30"/>
    <p:sldLayoutId id="2147484017" r:id="rId31"/>
    <p:sldLayoutId id="2147484082" r:id="rId32"/>
    <p:sldLayoutId id="2147484080" r:id="rId33"/>
    <p:sldLayoutId id="2147484087" r:id="rId34"/>
    <p:sldLayoutId id="2147484078" r:id="rId35"/>
    <p:sldLayoutId id="2147484077" r:id="rId36"/>
    <p:sldLayoutId id="2147484029" r:id="rId37"/>
    <p:sldLayoutId id="2147484037" r:id="rId38"/>
    <p:sldLayoutId id="2147483991" r:id="rId39"/>
    <p:sldLayoutId id="2147483996" r:id="rId40"/>
    <p:sldLayoutId id="2147483997" r:id="rId41"/>
    <p:sldLayoutId id="2147484090" r:id="rId42"/>
    <p:sldLayoutId id="2147484083" r:id="rId43"/>
    <p:sldLayoutId id="2147483998" r:id="rId44"/>
    <p:sldLayoutId id="2147484092" r:id="rId45"/>
    <p:sldLayoutId id="2147484007" r:id="rId46"/>
    <p:sldLayoutId id="2147484054" r:id="rId47"/>
    <p:sldLayoutId id="2147483999" r:id="rId48"/>
    <p:sldLayoutId id="2147484091" r:id="rId49"/>
    <p:sldLayoutId id="2147484053" r:id="rId50"/>
    <p:sldLayoutId id="2147484003" r:id="rId51"/>
    <p:sldLayoutId id="2147484005" r:id="rId52"/>
    <p:sldLayoutId id="2147484048" r:id="rId53"/>
    <p:sldLayoutId id="2147484047" r:id="rId54"/>
    <p:sldLayoutId id="2147484010" r:id="rId55"/>
    <p:sldLayoutId id="2147484011" r:id="rId56"/>
    <p:sldLayoutId id="2147484093" r:id="rId57"/>
    <p:sldLayoutId id="2147484057" r:id="rId58"/>
    <p:sldLayoutId id="2147484059" r:id="rId59"/>
    <p:sldLayoutId id="2147484058" r:id="rId60"/>
    <p:sldLayoutId id="2147484095" r:id="rId61"/>
    <p:sldLayoutId id="2147484099" r:id="rId62"/>
    <p:sldLayoutId id="2147484101" r:id="rId63"/>
    <p:sldLayoutId id="2147484096" r:id="rId64"/>
    <p:sldLayoutId id="2147484098" r:id="rId65"/>
    <p:sldLayoutId id="2147484097" r:id="rId66"/>
    <p:sldLayoutId id="2147484000" r:id="rId67"/>
    <p:sldLayoutId id="2147484094" r:id="rId68"/>
    <p:sldLayoutId id="2147484100" r:id="rId69"/>
  </p:sldLayoutIdLst>
  <p:hf sldNum="0" hdr="0" ftr="0" dt="0"/>
  <p:txStyles>
    <p:titleStyle>
      <a:lvl1pPr algn="ctr" defTabSz="1219215" rtl="0" eaLnBrk="1" latinLnBrk="0" hangingPunct="1">
        <a:spcBef>
          <a:spcPct val="0"/>
        </a:spcBef>
        <a:buNone/>
        <a:defRPr sz="5867" kern="1200">
          <a:solidFill>
            <a:schemeClr val="tx1"/>
          </a:solidFill>
          <a:latin typeface="+mj-lt"/>
          <a:ea typeface="+mj-ea"/>
          <a:cs typeface="+mj-cs"/>
        </a:defRPr>
      </a:lvl1pPr>
    </p:titleStyle>
    <p:bodyStyle>
      <a:lvl1pPr marL="457206" indent="-457206" algn="l" defTabSz="1219215"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613" indent="-381005" algn="l" defTabSz="1219215" rtl="0" eaLnBrk="1" latinLnBrk="0" hangingPunct="1">
        <a:spcBef>
          <a:spcPct val="20000"/>
        </a:spcBef>
        <a:buFont typeface="Arial" pitchFamily="34" charset="0"/>
        <a:buChar char="–"/>
        <a:defRPr sz="3734" kern="1200">
          <a:solidFill>
            <a:schemeClr val="tx1"/>
          </a:solidFill>
          <a:latin typeface="+mn-lt"/>
          <a:ea typeface="+mn-ea"/>
          <a:cs typeface="+mn-cs"/>
        </a:defRPr>
      </a:lvl2pPr>
      <a:lvl3pPr marL="1524019" indent="-304804" algn="l" defTabSz="1219215"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627"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235"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842"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450"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2057"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665" indent="-304804" algn="l" defTabSz="1219215"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215" rtl="0" eaLnBrk="1" latinLnBrk="0" hangingPunct="1">
        <a:defRPr sz="2400" kern="1200">
          <a:solidFill>
            <a:schemeClr val="tx1"/>
          </a:solidFill>
          <a:latin typeface="+mn-lt"/>
          <a:ea typeface="+mn-ea"/>
          <a:cs typeface="+mn-cs"/>
        </a:defRPr>
      </a:lvl1pPr>
      <a:lvl2pPr marL="609608" algn="l" defTabSz="1219215" rtl="0" eaLnBrk="1" latinLnBrk="0" hangingPunct="1">
        <a:defRPr sz="2400" kern="1200">
          <a:solidFill>
            <a:schemeClr val="tx1"/>
          </a:solidFill>
          <a:latin typeface="+mn-lt"/>
          <a:ea typeface="+mn-ea"/>
          <a:cs typeface="+mn-cs"/>
        </a:defRPr>
      </a:lvl2pPr>
      <a:lvl3pPr marL="1219215" algn="l" defTabSz="1219215" rtl="0" eaLnBrk="1" latinLnBrk="0" hangingPunct="1">
        <a:defRPr sz="2400" kern="1200">
          <a:solidFill>
            <a:schemeClr val="tx1"/>
          </a:solidFill>
          <a:latin typeface="+mn-lt"/>
          <a:ea typeface="+mn-ea"/>
          <a:cs typeface="+mn-cs"/>
        </a:defRPr>
      </a:lvl3pPr>
      <a:lvl4pPr marL="1828823" algn="l" defTabSz="1219215" rtl="0" eaLnBrk="1" latinLnBrk="0" hangingPunct="1">
        <a:defRPr sz="2400" kern="1200">
          <a:solidFill>
            <a:schemeClr val="tx1"/>
          </a:solidFill>
          <a:latin typeface="+mn-lt"/>
          <a:ea typeface="+mn-ea"/>
          <a:cs typeface="+mn-cs"/>
        </a:defRPr>
      </a:lvl4pPr>
      <a:lvl5pPr marL="2438431" algn="l" defTabSz="1219215" rtl="0" eaLnBrk="1" latinLnBrk="0" hangingPunct="1">
        <a:defRPr sz="2400" kern="1200">
          <a:solidFill>
            <a:schemeClr val="tx1"/>
          </a:solidFill>
          <a:latin typeface="+mn-lt"/>
          <a:ea typeface="+mn-ea"/>
          <a:cs typeface="+mn-cs"/>
        </a:defRPr>
      </a:lvl5pPr>
      <a:lvl6pPr marL="3048038" algn="l" defTabSz="1219215" rtl="0" eaLnBrk="1" latinLnBrk="0" hangingPunct="1">
        <a:defRPr sz="2400" kern="1200">
          <a:solidFill>
            <a:schemeClr val="tx1"/>
          </a:solidFill>
          <a:latin typeface="+mn-lt"/>
          <a:ea typeface="+mn-ea"/>
          <a:cs typeface="+mn-cs"/>
        </a:defRPr>
      </a:lvl6pPr>
      <a:lvl7pPr marL="3657646" algn="l" defTabSz="1219215" rtl="0" eaLnBrk="1" latinLnBrk="0" hangingPunct="1">
        <a:defRPr sz="2400" kern="1200">
          <a:solidFill>
            <a:schemeClr val="tx1"/>
          </a:solidFill>
          <a:latin typeface="+mn-lt"/>
          <a:ea typeface="+mn-ea"/>
          <a:cs typeface="+mn-cs"/>
        </a:defRPr>
      </a:lvl7pPr>
      <a:lvl8pPr marL="4267254" algn="l" defTabSz="1219215" rtl="0" eaLnBrk="1" latinLnBrk="0" hangingPunct="1">
        <a:defRPr sz="2400" kern="1200">
          <a:solidFill>
            <a:schemeClr val="tx1"/>
          </a:solidFill>
          <a:latin typeface="+mn-lt"/>
          <a:ea typeface="+mn-ea"/>
          <a:cs typeface="+mn-cs"/>
        </a:defRPr>
      </a:lvl8pPr>
      <a:lvl9pPr marL="4876861" algn="l" defTabSz="1219215"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3.jpg"/><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0.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10.png"/><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3.tiff"/><Relationship Id="rId1" Type="http://schemas.openxmlformats.org/officeDocument/2006/relationships/slideLayout" Target="../slideLayouts/slideLayout5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4.tiff"/><Relationship Id="rId5" Type="http://schemas.openxmlformats.org/officeDocument/2006/relationships/image" Target="../media/image18.jpg"/><Relationship Id="rId6" Type="http://schemas.openxmlformats.org/officeDocument/2006/relationships/image" Target="../media/image35.png"/><Relationship Id="rId1" Type="http://schemas.openxmlformats.org/officeDocument/2006/relationships/slideLayout" Target="../slideLayouts/slideLayout5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g"/><Relationship Id="rId6"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0.jpg"/><Relationship Id="rId1" Type="http://schemas.openxmlformats.org/officeDocument/2006/relationships/slideLayout" Target="../slideLayouts/slideLayout5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0.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3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5.JPG"/><Relationship Id="rId1" Type="http://schemas.openxmlformats.org/officeDocument/2006/relationships/slideLayout" Target="../slideLayouts/slideLayout3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6.jpeg"/><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10.png"/><Relationship Id="rId1" Type="http://schemas.openxmlformats.org/officeDocument/2006/relationships/slideLayout" Target="../slideLayouts/slideLayout3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1.jpeg"/><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1.jpeg"/><Relationship Id="rId5" Type="http://schemas.openxmlformats.org/officeDocument/2006/relationships/image" Target="../media/image52.jpg"/><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3.jpeg"/><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4.jpg"/><Relationship Id="rId1" Type="http://schemas.openxmlformats.org/officeDocument/2006/relationships/slideLayout" Target="../slideLayouts/slideLayout3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5.JPG"/><Relationship Id="rId5" Type="http://schemas.openxmlformats.org/officeDocument/2006/relationships/image" Target="../media/image10.png"/><Relationship Id="rId6" Type="http://schemas.openxmlformats.org/officeDocument/2006/relationships/image" Target="../media/image55.jpeg"/><Relationship Id="rId1" Type="http://schemas.openxmlformats.org/officeDocument/2006/relationships/slideLayout" Target="../slideLayouts/slideLayout3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2.jpeg"/><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6.jpeg"/><Relationship Id="rId1" Type="http://schemas.openxmlformats.org/officeDocument/2006/relationships/slideLayout" Target="../slideLayouts/slideLayout3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2.xml"/><Relationship Id="rId3"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0.png"/><Relationship Id="rId1" Type="http://schemas.openxmlformats.org/officeDocument/2006/relationships/slideLayout" Target="../slideLayouts/slideLayout5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10.png"/><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3.jpeg"/><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62.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4.jpeg"/><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0.png"/><Relationship Id="rId5" Type="http://schemas.openxmlformats.org/officeDocument/2006/relationships/image" Target="../media/image16.jpeg"/><Relationship Id="rId6" Type="http://schemas.openxmlformats.org/officeDocument/2006/relationships/image" Target="../media/image17.tiff"/><Relationship Id="rId7" Type="http://schemas.openxmlformats.org/officeDocument/2006/relationships/image" Target="../media/image18.jpg"/><Relationship Id="rId1" Type="http://schemas.openxmlformats.org/officeDocument/2006/relationships/slideLayout" Target="../slideLayouts/slideLayout5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0.png"/><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0.png"/><Relationship Id="rId5" Type="http://schemas.openxmlformats.org/officeDocument/2006/relationships/image" Target="../media/image21.jpeg"/><Relationship Id="rId1" Type="http://schemas.openxmlformats.org/officeDocument/2006/relationships/slideLayout" Target="../slideLayouts/slideLayout3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2.png"/><Relationship Id="rId1" Type="http://schemas.openxmlformats.org/officeDocument/2006/relationships/slideLayout" Target="../slideLayouts/slideLayout5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0119" t="12562" b="19780"/>
          <a:stretch/>
        </p:blipFill>
        <p:spPr>
          <a:xfrm>
            <a:off x="0" y="0"/>
            <a:ext cx="12251932" cy="6858000"/>
          </a:xfrm>
        </p:spPr>
      </p:pic>
      <p:sp>
        <p:nvSpPr>
          <p:cNvPr id="4" name="Rectangle 3"/>
          <p:cNvSpPr/>
          <p:nvPr/>
        </p:nvSpPr>
        <p:spPr bwMode="auto">
          <a:xfrm>
            <a:off x="6744073" y="1460918"/>
            <a:ext cx="4104530" cy="340824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8" name="TextBox 7"/>
          <p:cNvSpPr txBox="1"/>
          <p:nvPr/>
        </p:nvSpPr>
        <p:spPr>
          <a:xfrm>
            <a:off x="7159092" y="4221088"/>
            <a:ext cx="3360215" cy="276999"/>
          </a:xfrm>
          <a:prstGeom prst="rect">
            <a:avLst/>
          </a:prstGeom>
          <a:noFill/>
        </p:spPr>
        <p:txBody>
          <a:bodyPr wrap="none" rtlCol="0">
            <a:spAutoFit/>
          </a:bodyPr>
          <a:lstStyle/>
          <a:p>
            <a:pPr algn="ctr"/>
            <a:r>
              <a:rPr lang="en-US" sz="1200" spc="300" dirty="0" smtClean="0">
                <a:solidFill>
                  <a:srgbClr val="4D4D4C"/>
                </a:solidFill>
                <a:latin typeface="Montserrat" panose="00000500000000000000" pitchFamily="50" charset="0"/>
              </a:rPr>
              <a:t>YOUR PATH TO BETTERMENT</a:t>
            </a:r>
            <a:endParaRPr lang="id-ID" sz="1200" spc="300" dirty="0">
              <a:solidFill>
                <a:srgbClr val="4D4D4C"/>
              </a:solidFill>
              <a:latin typeface="Montserrat" panose="00000500000000000000"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1460918"/>
            <a:ext cx="5184576" cy="2760170"/>
          </a:xfrm>
          <a:prstGeom prst="rect">
            <a:avLst/>
          </a:prstGeom>
        </p:spPr>
      </p:pic>
      <p:sp>
        <p:nvSpPr>
          <p:cNvPr id="2" name="Rectangle 1"/>
          <p:cNvSpPr/>
          <p:nvPr/>
        </p:nvSpPr>
        <p:spPr>
          <a:xfrm>
            <a:off x="11861460" y="6525344"/>
            <a:ext cx="402674" cy="215444"/>
          </a:xfrm>
          <a:prstGeom prst="rect">
            <a:avLst/>
          </a:prstGeom>
        </p:spPr>
        <p:txBody>
          <a:bodyPr wrap="none">
            <a:spAutoFit/>
          </a:bodyPr>
          <a:lstStyle/>
          <a:p>
            <a:r>
              <a:rPr lang="en-US" sz="800" dirty="0" smtClean="0">
                <a:solidFill>
                  <a:schemeClr val="bg1">
                    <a:lumMod val="65000"/>
                  </a:schemeClr>
                </a:solidFill>
                <a:latin typeface="Montserrat" charset="0"/>
                <a:ea typeface="Montserrat" charset="0"/>
                <a:cs typeface="Montserrat" charset="0"/>
              </a:rPr>
              <a:t>V3.2</a:t>
            </a:r>
            <a:endParaRPr lang="en-US" sz="800" dirty="0"/>
          </a:p>
        </p:txBody>
      </p:sp>
    </p:spTree>
    <p:extLst>
      <p:ext uri="{BB962C8B-B14F-4D97-AF65-F5344CB8AC3E}">
        <p14:creationId xmlns:p14="http://schemas.microsoft.com/office/powerpoint/2010/main" val="710952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40 Years of </a:t>
            </a:r>
            <a:br>
              <a:rPr lang="en-US" sz="3750" b="1" dirty="0" smtClean="0">
                <a:solidFill>
                  <a:srgbClr val="4D4D4C"/>
                </a:solidFill>
                <a:latin typeface="Arial Bold" charset="0"/>
              </a:rPr>
            </a:br>
            <a:r>
              <a:rPr lang="en-US" sz="3750" b="1" dirty="0" smtClean="0">
                <a:solidFill>
                  <a:srgbClr val="4D4D4C"/>
                </a:solidFill>
                <a:latin typeface="Arial Bold" charset="0"/>
              </a:rPr>
              <a:t>Research</a:t>
            </a:r>
          </a:p>
        </p:txBody>
      </p:sp>
      <p:sp>
        <p:nvSpPr>
          <p:cNvPr id="7" name="Rectangle 6"/>
          <p:cNvSpPr/>
          <p:nvPr/>
        </p:nvSpPr>
        <p:spPr>
          <a:xfrm>
            <a:off x="659396" y="2555974"/>
            <a:ext cx="5364596" cy="3616786"/>
          </a:xfrm>
          <a:prstGeom prst="rect">
            <a:avLst/>
          </a:prstGeom>
        </p:spPr>
        <p:txBody>
          <a:bodyPr wrap="square">
            <a:noAutofit/>
          </a:bodyPr>
          <a:lstStyle/>
          <a:p>
            <a:pPr marL="285750" indent="-285750">
              <a:buFont typeface="Arial" charset="0"/>
              <a:buChar char="•"/>
            </a:pPr>
            <a:r>
              <a:rPr lang="en-US" sz="1800" dirty="0" smtClean="0">
                <a:solidFill>
                  <a:srgbClr val="4D4D4C"/>
                </a:solidFill>
                <a:latin typeface="Montserrat" charset="0"/>
                <a:ea typeface="Montserrat" charset="0"/>
                <a:cs typeface="Montserrat" charset="0"/>
              </a:rPr>
              <a:t>Hundreds of thousands follow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Dr. Wallach’s nutritional advice</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Top notch scientific advisory board</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Top notch athletic advisory board</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487" r="3408" b="6946"/>
          <a:stretch/>
        </p:blipFill>
        <p:spPr>
          <a:xfrm>
            <a:off x="7215695" y="-27384"/>
            <a:ext cx="5000985" cy="6912768"/>
          </a:xfrm>
          <a:prstGeom prst="rect">
            <a:avLst/>
          </a:prstGeom>
        </p:spPr>
      </p:pic>
    </p:spTree>
    <p:extLst>
      <p:ext uri="{BB962C8B-B14F-4D97-AF65-F5344CB8AC3E}">
        <p14:creationId xmlns:p14="http://schemas.microsoft.com/office/powerpoint/2010/main" val="1381435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4942" y="1772816"/>
            <a:ext cx="2770138" cy="3135145"/>
          </a:xfrm>
          <a:prstGeom prst="rect">
            <a:avLst/>
          </a:prstGeom>
        </p:spPr>
      </p:pic>
      <p:sp>
        <p:nvSpPr>
          <p:cNvPr id="32" name="TextBox 31"/>
          <p:cNvSpPr txBox="1"/>
          <p:nvPr/>
        </p:nvSpPr>
        <p:spPr>
          <a:xfrm>
            <a:off x="623392" y="1883730"/>
            <a:ext cx="3257623" cy="1015663"/>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Healthy</a:t>
            </a:r>
            <a:r>
              <a:rPr lang="id-ID" sz="3750" b="1" dirty="0" smtClean="0">
                <a:solidFill>
                  <a:srgbClr val="4D4D4C"/>
                </a:solidFill>
                <a:latin typeface="Arial Bold" charset="0"/>
              </a:rPr>
              <a:t> </a:t>
            </a:r>
            <a:r>
              <a:rPr lang="id-ID" sz="3750" b="1" dirty="0" err="1" smtClean="0">
                <a:solidFill>
                  <a:srgbClr val="4D4D4C"/>
                </a:solidFill>
                <a:latin typeface="Arial Bold" charset="0"/>
              </a:rPr>
              <a:t>Body</a:t>
            </a:r>
            <a:endParaRPr lang="id-ID" sz="3750" b="1" dirty="0" smtClean="0">
              <a:solidFill>
                <a:srgbClr val="4D4D4C"/>
              </a:solidFill>
              <a:latin typeface="Arial Bold" charset="0"/>
            </a:endParaRPr>
          </a:p>
          <a:p>
            <a:pPr>
              <a:lnSpc>
                <a:spcPct val="80000"/>
              </a:lnSpc>
            </a:pPr>
            <a:r>
              <a:rPr lang="id-ID" sz="3750" b="1" dirty="0" err="1" smtClean="0">
                <a:solidFill>
                  <a:srgbClr val="4D4D4C"/>
                </a:solidFill>
                <a:latin typeface="Arial Bold" charset="0"/>
              </a:rPr>
              <a:t>Paks</a:t>
            </a:r>
            <a:endParaRPr lang="id-ID" sz="3750" b="1" dirty="0">
              <a:solidFill>
                <a:srgbClr val="4D4D4C"/>
              </a:solidFill>
              <a:latin typeface="Arial Bold" charset="0"/>
            </a:endParaRPr>
          </a:p>
        </p:txBody>
      </p:sp>
      <p:sp>
        <p:nvSpPr>
          <p:cNvPr id="33" name="Rectangle 32"/>
          <p:cNvSpPr/>
          <p:nvPr/>
        </p:nvSpPr>
        <p:spPr>
          <a:xfrm>
            <a:off x="659397" y="3410925"/>
            <a:ext cx="2340260" cy="1154162"/>
          </a:xfrm>
          <a:prstGeom prst="rect">
            <a:avLst/>
          </a:prstGeom>
        </p:spPr>
        <p:txBody>
          <a:bodyPr wrap="square">
            <a:noAutofit/>
          </a:bodyPr>
          <a:lstStyle/>
          <a:p>
            <a:pPr algn="just"/>
            <a:r>
              <a:rPr lang="en-US" dirty="0" smtClean="0">
                <a:solidFill>
                  <a:srgbClr val="4D4D4C"/>
                </a:solidFill>
                <a:latin typeface="Montserrat" charset="0"/>
                <a:ea typeface="Montserrat" charset="0"/>
                <a:cs typeface="Montserrat" charset="0"/>
                <a:sym typeface="Source Sans Pro" charset="0"/>
              </a:rPr>
              <a:t>No Wrong</a:t>
            </a:r>
          </a:p>
          <a:p>
            <a:pPr algn="just"/>
            <a:r>
              <a:rPr lang="en-US" dirty="0" smtClean="0">
                <a:solidFill>
                  <a:srgbClr val="4D4D4C"/>
                </a:solidFill>
                <a:latin typeface="Montserrat" charset="0"/>
                <a:ea typeface="Montserrat" charset="0"/>
                <a:cs typeface="Montserrat" charset="0"/>
                <a:sym typeface="Source Sans Pro" charset="0"/>
              </a:rPr>
              <a:t>Choice</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6739" y="450135"/>
            <a:ext cx="2090709" cy="21151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64194" y="321963"/>
            <a:ext cx="1743981" cy="137884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736" y="3212976"/>
            <a:ext cx="2880320" cy="288032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4724" y="4474284"/>
            <a:ext cx="2381636" cy="219507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71202" y="3535108"/>
            <a:ext cx="2276872" cy="2276872"/>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9522" y="450135"/>
            <a:ext cx="2313859" cy="2314941"/>
          </a:xfrm>
          <a:prstGeom prst="rect">
            <a:avLst/>
          </a:prstGeom>
        </p:spPr>
      </p:pic>
    </p:spTree>
    <p:extLst>
      <p:ext uri="{BB962C8B-B14F-4D97-AF65-F5344CB8AC3E}">
        <p14:creationId xmlns:p14="http://schemas.microsoft.com/office/powerpoint/2010/main" val="1972080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3728" b="24871"/>
          <a:stretch/>
        </p:blipFill>
        <p:spPr>
          <a:xfrm>
            <a:off x="3099048" y="1700808"/>
            <a:ext cx="8685584" cy="44644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1" name="TextBox 10"/>
          <p:cNvSpPr txBox="1"/>
          <p:nvPr/>
        </p:nvSpPr>
        <p:spPr>
          <a:xfrm>
            <a:off x="623392" y="1434588"/>
            <a:ext cx="3281668" cy="1015663"/>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Nutrition</a:t>
            </a:r>
            <a:r>
              <a:rPr lang="id-ID" sz="3750" b="1" dirty="0" smtClean="0">
                <a:solidFill>
                  <a:srgbClr val="4D4D4C"/>
                </a:solidFill>
                <a:latin typeface="Arial Bold" charset="0"/>
              </a:rPr>
              <a:t> </a:t>
            </a:r>
            <a:r>
              <a:rPr lang="id-ID" sz="3750" b="1" dirty="0" err="1" smtClean="0">
                <a:solidFill>
                  <a:srgbClr val="4D4D4C"/>
                </a:solidFill>
                <a:latin typeface="Arial Bold" charset="0"/>
              </a:rPr>
              <a:t>is</a:t>
            </a:r>
            <a:r>
              <a:rPr lang="id-ID" sz="3750" b="1" dirty="0" smtClean="0">
                <a:solidFill>
                  <a:srgbClr val="4D4D4C"/>
                </a:solidFill>
                <a:latin typeface="Arial Bold" charset="0"/>
              </a:rPr>
              <a:t> </a:t>
            </a:r>
            <a:r>
              <a:rPr lang="id-ID" sz="3750" b="1" dirty="0" err="1" smtClean="0">
                <a:solidFill>
                  <a:srgbClr val="4D4D4C"/>
                </a:solidFill>
                <a:latin typeface="Arial Bold" charset="0"/>
              </a:rPr>
              <a:t>at</a:t>
            </a:r>
            <a:r>
              <a:rPr lang="id-ID" sz="3750" b="1" dirty="0">
                <a:solidFill>
                  <a:srgbClr val="4D4D4C"/>
                </a:solidFill>
                <a:latin typeface="Arial Bold" charset="0"/>
              </a:rPr>
              <a:t/>
            </a:r>
            <a:br>
              <a:rPr lang="id-ID" sz="3750" b="1" dirty="0">
                <a:solidFill>
                  <a:srgbClr val="4D4D4C"/>
                </a:solidFill>
                <a:latin typeface="Arial Bold" charset="0"/>
              </a:rPr>
            </a:br>
            <a:r>
              <a:rPr lang="id-ID" sz="3750" b="1" dirty="0" smtClean="0">
                <a:solidFill>
                  <a:srgbClr val="4D4D4C"/>
                </a:solidFill>
                <a:latin typeface="Arial Bold" charset="0"/>
              </a:rPr>
              <a:t>Our </a:t>
            </a:r>
            <a:r>
              <a:rPr lang="id-ID" sz="3750" b="1" dirty="0" err="1" smtClean="0">
                <a:solidFill>
                  <a:srgbClr val="4D4D4C"/>
                </a:solidFill>
                <a:latin typeface="Arial Bold" charset="0"/>
              </a:rPr>
              <a:t>Core</a:t>
            </a:r>
            <a:endParaRPr lang="id-ID" sz="3750" b="1" dirty="0" smtClean="0">
              <a:solidFill>
                <a:srgbClr val="4D4D4C"/>
              </a:solidFill>
              <a:latin typeface="Arial Bold" charset="0"/>
            </a:endParaRPr>
          </a:p>
        </p:txBody>
      </p:sp>
      <p:sp>
        <p:nvSpPr>
          <p:cNvPr id="12" name="Rectangle 11"/>
          <p:cNvSpPr/>
          <p:nvPr/>
        </p:nvSpPr>
        <p:spPr bwMode="auto">
          <a:xfrm>
            <a:off x="695326" y="2571800"/>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13" name="Rectangle 12"/>
          <p:cNvSpPr/>
          <p:nvPr/>
        </p:nvSpPr>
        <p:spPr>
          <a:xfrm>
            <a:off x="659396" y="2922910"/>
            <a:ext cx="2628291" cy="1154162"/>
          </a:xfrm>
          <a:prstGeom prst="rect">
            <a:avLst/>
          </a:prstGeom>
        </p:spPr>
        <p:txBody>
          <a:bodyPr wrap="square">
            <a:noAutofit/>
          </a:bodyPr>
          <a:lstStyle/>
          <a:p>
            <a:r>
              <a:rPr lang="en-US" dirty="0" smtClean="0">
                <a:solidFill>
                  <a:srgbClr val="4D4D4C"/>
                </a:solidFill>
                <a:latin typeface="Montserrat" charset="0"/>
                <a:ea typeface="Montserrat" charset="0"/>
                <a:cs typeface="Montserrat" charset="0"/>
                <a:sym typeface="Source Sans Pro" charset="0"/>
              </a:rPr>
              <a:t>Youngevity.com</a:t>
            </a:r>
            <a:endParaRPr lang="en-US"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728016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547882"/>
            <a:ext cx="5905454" cy="5905454"/>
          </a:xfrm>
        </p:spPr>
      </p:pic>
      <p:sp>
        <p:nvSpPr>
          <p:cNvPr id="5" name="Rectangle 4"/>
          <p:cNvSpPr/>
          <p:nvPr/>
        </p:nvSpPr>
        <p:spPr>
          <a:xfrm>
            <a:off x="5843972" y="2636912"/>
            <a:ext cx="7092788" cy="3852429"/>
          </a:xfrm>
          <a:prstGeom prst="rect">
            <a:avLst/>
          </a:prstGeom>
        </p:spPr>
        <p:txBody>
          <a:bodyPr wrap="square">
            <a:noAutofit/>
          </a:bodyPr>
          <a:lstStyle/>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6 </a:t>
            </a:r>
            <a:r>
              <a:rPr lang="en-US" sz="1800" dirty="0">
                <a:solidFill>
                  <a:srgbClr val="4D4D4C"/>
                </a:solidFill>
                <a:latin typeface="Montserrat" charset="0"/>
                <a:ea typeface="Montserrat" charset="0"/>
                <a:cs typeface="Montserrat" charset="0"/>
              </a:rPr>
              <a:t>top selling retail categories</a:t>
            </a:r>
          </a:p>
          <a:p>
            <a:pPr marL="895335" lvl="1" indent="-285750">
              <a:buFont typeface="Arial" charset="0"/>
              <a:buChar char="•"/>
            </a:pPr>
            <a:r>
              <a:rPr lang="en-US" sz="1800" dirty="0">
                <a:solidFill>
                  <a:srgbClr val="4D4D4C"/>
                </a:solidFill>
                <a:latin typeface="Montserrat" charset="0"/>
                <a:ea typeface="Montserrat" charset="0"/>
                <a:cs typeface="Montserrat" charset="0"/>
              </a:rPr>
              <a:t>Nutrition &amp; Wellness</a:t>
            </a:r>
          </a:p>
          <a:p>
            <a:pPr marL="895335" lvl="1" indent="-285750">
              <a:buFont typeface="Arial" charset="0"/>
              <a:buChar char="•"/>
            </a:pPr>
            <a:r>
              <a:rPr lang="en-US" sz="1800" dirty="0">
                <a:solidFill>
                  <a:srgbClr val="4D4D4C"/>
                </a:solidFill>
                <a:latin typeface="Montserrat" charset="0"/>
                <a:ea typeface="Montserrat" charset="0"/>
                <a:cs typeface="Montserrat" charset="0"/>
              </a:rPr>
              <a:t>Memory Keeping</a:t>
            </a:r>
          </a:p>
          <a:p>
            <a:pPr marL="895335" lvl="1" indent="-285750">
              <a:buFont typeface="Arial" charset="0"/>
              <a:buChar char="•"/>
            </a:pPr>
            <a:r>
              <a:rPr lang="en-US" sz="1800" dirty="0">
                <a:solidFill>
                  <a:srgbClr val="4D4D4C"/>
                </a:solidFill>
                <a:latin typeface="Montserrat" charset="0"/>
                <a:ea typeface="Montserrat" charset="0"/>
                <a:cs typeface="Montserrat" charset="0"/>
              </a:rPr>
              <a:t>Spa &amp; Beauty</a:t>
            </a:r>
          </a:p>
          <a:p>
            <a:pPr marL="895335" lvl="1" indent="-285750">
              <a:buFont typeface="Arial" charset="0"/>
              <a:buChar char="•"/>
            </a:pPr>
            <a:r>
              <a:rPr lang="en-US" sz="1800" dirty="0">
                <a:solidFill>
                  <a:srgbClr val="4D4D4C"/>
                </a:solidFill>
                <a:latin typeface="Montserrat" charset="0"/>
                <a:ea typeface="Montserrat" charset="0"/>
                <a:cs typeface="Montserrat" charset="0"/>
              </a:rPr>
              <a:t>Food &amp; Beverage</a:t>
            </a:r>
          </a:p>
          <a:p>
            <a:pPr marL="895335" lvl="1" indent="-285750">
              <a:buFont typeface="Arial" charset="0"/>
              <a:buChar char="•"/>
            </a:pPr>
            <a:r>
              <a:rPr lang="en-US" sz="1800" dirty="0">
                <a:solidFill>
                  <a:srgbClr val="4D4D4C"/>
                </a:solidFill>
                <a:latin typeface="Montserrat" charset="0"/>
                <a:ea typeface="Montserrat" charset="0"/>
                <a:cs typeface="Montserrat" charset="0"/>
              </a:rPr>
              <a:t>Apparel and Jewelry</a:t>
            </a:r>
          </a:p>
          <a:p>
            <a:pPr marL="895335" lvl="1" indent="-285750">
              <a:buFont typeface="Arial" charset="0"/>
              <a:buChar char="•"/>
            </a:pPr>
            <a:r>
              <a:rPr lang="en-US" sz="1800" dirty="0">
                <a:solidFill>
                  <a:srgbClr val="4D4D4C"/>
                </a:solidFill>
                <a:latin typeface="Montserrat" charset="0"/>
                <a:ea typeface="Montserrat" charset="0"/>
                <a:cs typeface="Montserrat" charset="0"/>
              </a:rPr>
              <a:t>Services</a:t>
            </a:r>
          </a:p>
          <a:p>
            <a:pPr marL="285750" indent="-285750">
              <a:buFont typeface="Arial" charset="0"/>
              <a:buChar char="•"/>
            </a:pPr>
            <a:endParaRPr lang="en-US" sz="1800" dirty="0" smtClean="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Find out more at </a:t>
            </a:r>
            <a:r>
              <a:rPr lang="en-US" sz="1800" dirty="0" err="1" smtClean="0">
                <a:solidFill>
                  <a:srgbClr val="4D4D4C"/>
                </a:solidFill>
                <a:latin typeface="Montserrat" charset="0"/>
                <a:ea typeface="Montserrat" charset="0"/>
                <a:cs typeface="Montserrat" charset="0"/>
              </a:rPr>
              <a:t>Youngevity.com</a:t>
            </a:r>
            <a:endParaRPr lang="en-US" sz="1800" dirty="0">
              <a:solidFill>
                <a:srgbClr val="4D4D4C"/>
              </a:solidFill>
              <a:latin typeface="Montserrat" charset="0"/>
              <a:ea typeface="Montserrat" charset="0"/>
              <a:cs typeface="Montserrat" charset="0"/>
            </a:endParaRPr>
          </a:p>
        </p:txBody>
      </p:sp>
      <p:sp>
        <p:nvSpPr>
          <p:cNvPr id="6" name="TextBox 5"/>
          <p:cNvSpPr txBox="1"/>
          <p:nvPr/>
        </p:nvSpPr>
        <p:spPr>
          <a:xfrm>
            <a:off x="5843972" y="872716"/>
            <a:ext cx="5855129" cy="1246495"/>
          </a:xfrm>
          <a:prstGeom prst="rect">
            <a:avLst/>
          </a:prstGeom>
          <a:noFill/>
        </p:spPr>
        <p:txBody>
          <a:bodyPr wrap="none" rtlCol="0">
            <a:spAutoFit/>
          </a:bodyPr>
          <a:lstStyle/>
          <a:p>
            <a:r>
              <a:rPr lang="en-US" sz="3750" b="1" dirty="0" smtClean="0">
                <a:solidFill>
                  <a:srgbClr val="4D4D4C"/>
                </a:solidFill>
                <a:latin typeface="Arial" charset="0"/>
                <a:ea typeface="Arial" charset="0"/>
                <a:cs typeface="Arial" charset="0"/>
              </a:rPr>
              <a:t>The </a:t>
            </a:r>
            <a:r>
              <a:rPr lang="en-US" sz="3750" b="1" dirty="0" err="1" smtClean="0">
                <a:solidFill>
                  <a:srgbClr val="4D4D4C"/>
                </a:solidFill>
                <a:latin typeface="Arial" charset="0"/>
                <a:ea typeface="Arial" charset="0"/>
                <a:cs typeface="Arial" charset="0"/>
              </a:rPr>
              <a:t>Youngevity</a:t>
            </a:r>
            <a:r>
              <a:rPr lang="en-US" sz="3750" b="1" dirty="0" smtClean="0">
                <a:solidFill>
                  <a:srgbClr val="4D4D4C"/>
                </a:solidFill>
                <a:latin typeface="Arial" charset="0"/>
                <a:ea typeface="Arial" charset="0"/>
                <a:cs typeface="Arial" charset="0"/>
              </a:rPr>
              <a:t> </a:t>
            </a:r>
            <a:r>
              <a:rPr lang="en-US" sz="3750" b="1" spc="150" dirty="0" smtClean="0">
                <a:solidFill>
                  <a:srgbClr val="4D4D4C"/>
                </a:solidFill>
                <a:latin typeface="Arial" charset="0"/>
                <a:ea typeface="Arial" charset="0"/>
                <a:cs typeface="Arial" charset="0"/>
              </a:rPr>
              <a:t>Modern </a:t>
            </a:r>
          </a:p>
          <a:p>
            <a:r>
              <a:rPr lang="en-US" sz="3750" b="1" spc="150" dirty="0" smtClean="0">
                <a:solidFill>
                  <a:srgbClr val="4D4D4C"/>
                </a:solidFill>
                <a:latin typeface="Arial" charset="0"/>
                <a:ea typeface="Arial" charset="0"/>
                <a:cs typeface="Arial" charset="0"/>
              </a:rPr>
              <a:t>Marketplace</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5951984" y="231287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spTree>
    <p:extLst>
      <p:ext uri="{BB962C8B-B14F-4D97-AF65-F5344CB8AC3E}">
        <p14:creationId xmlns:p14="http://schemas.microsoft.com/office/powerpoint/2010/main" val="2091074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smtClean="0">
                <a:solidFill>
                  <a:srgbClr val="4D4D4C"/>
                </a:solidFill>
                <a:latin typeface="Arial Bold" charset="0"/>
              </a:rPr>
              <a:t>Modern</a:t>
            </a:r>
          </a:p>
          <a:p>
            <a:pPr>
              <a:lnSpc>
                <a:spcPct val="80000"/>
              </a:lnSpc>
            </a:pPr>
            <a:r>
              <a:rPr lang="id-ID" sz="3750" b="1" dirty="0" smtClean="0">
                <a:solidFill>
                  <a:srgbClr val="4D4D4C"/>
                </a:solidFill>
                <a:latin typeface="Arial Bold" charset="0"/>
              </a:rPr>
              <a:t>Marketplace</a:t>
            </a:r>
            <a:endParaRPr lang="id-ID" sz="3750" b="1" dirty="0">
              <a:solidFill>
                <a:srgbClr val="4D4D4C"/>
              </a:solidFill>
              <a:latin typeface="Arial Bold" charset="0"/>
            </a:endParaRP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smtClean="0">
                <a:solidFill>
                  <a:srgbClr val="4D4D4C"/>
                </a:solidFill>
                <a:latin typeface="Montserrat" charset="0"/>
                <a:ea typeface="Montserrat" charset="0"/>
                <a:cs typeface="Montserrat" charset="0"/>
                <a:sym typeface="Source Sans Pro" charset="0"/>
              </a:rPr>
              <a:t>Nutrition</a:t>
            </a:r>
          </a:p>
          <a:p>
            <a:pPr algn="just"/>
            <a:r>
              <a:rPr lang="en-US" dirty="0" smtClean="0">
                <a:solidFill>
                  <a:srgbClr val="4D4D4C"/>
                </a:solidFill>
                <a:latin typeface="Montserrat" charset="0"/>
                <a:ea typeface="Montserrat" charset="0"/>
                <a:cs typeface="Montserrat" charset="0"/>
                <a:sym typeface="Source Sans Pro" charset="0"/>
              </a:rPr>
              <a:t>&amp; Wellness</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7965" t="18389" r="29194" b="6601"/>
          <a:stretch/>
        </p:blipFill>
        <p:spPr>
          <a:xfrm>
            <a:off x="3719736" y="1"/>
            <a:ext cx="8472264" cy="6858000"/>
          </a:xfrm>
          <a:prstGeom prst="rect">
            <a:avLst/>
          </a:prstGeom>
        </p:spPr>
      </p:pic>
    </p:spTree>
    <p:extLst>
      <p:ext uri="{BB962C8B-B14F-4D97-AF65-F5344CB8AC3E}">
        <p14:creationId xmlns:p14="http://schemas.microsoft.com/office/powerpoint/2010/main" val="137690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smtClean="0">
                <a:solidFill>
                  <a:srgbClr val="4D4D4C"/>
                </a:solidFill>
                <a:latin typeface="Arial Bold" charset="0"/>
              </a:rPr>
              <a:t>Modern</a:t>
            </a:r>
          </a:p>
          <a:p>
            <a:pPr>
              <a:lnSpc>
                <a:spcPct val="80000"/>
              </a:lnSpc>
            </a:pPr>
            <a:r>
              <a:rPr lang="id-ID" sz="3750" b="1" dirty="0" smtClean="0">
                <a:solidFill>
                  <a:srgbClr val="4D4D4C"/>
                </a:solidFill>
                <a:latin typeface="Arial Bold" charset="0"/>
              </a:rPr>
              <a:t>Marketplace</a:t>
            </a:r>
            <a:endParaRPr lang="id-ID" sz="3750" b="1" dirty="0">
              <a:solidFill>
                <a:srgbClr val="4D4D4C"/>
              </a:solidFill>
              <a:latin typeface="Arial Bold" charset="0"/>
            </a:endParaRPr>
          </a:p>
        </p:txBody>
      </p:sp>
      <p:sp>
        <p:nvSpPr>
          <p:cNvPr id="33" name="Rectangle 32"/>
          <p:cNvSpPr/>
          <p:nvPr/>
        </p:nvSpPr>
        <p:spPr>
          <a:xfrm>
            <a:off x="659397" y="3438146"/>
            <a:ext cx="2340260" cy="1154162"/>
          </a:xfrm>
          <a:prstGeom prst="rect">
            <a:avLst/>
          </a:prstGeom>
        </p:spPr>
        <p:txBody>
          <a:bodyPr wrap="square">
            <a:noAutofit/>
          </a:bodyPr>
          <a:lstStyle/>
          <a:p>
            <a:r>
              <a:rPr lang="en-US" dirty="0" smtClean="0">
                <a:solidFill>
                  <a:srgbClr val="4D4D4C"/>
                </a:solidFill>
                <a:latin typeface="Montserrat" charset="0"/>
                <a:ea typeface="Montserrat" charset="0"/>
                <a:cs typeface="Montserrat" charset="0"/>
                <a:sym typeface="Source Sans Pro" charset="0"/>
              </a:rPr>
              <a:t>Home </a:t>
            </a:r>
            <a:br>
              <a:rPr lang="en-US" dirty="0" smtClean="0">
                <a:solidFill>
                  <a:srgbClr val="4D4D4C"/>
                </a:solidFill>
                <a:latin typeface="Montserrat" charset="0"/>
                <a:ea typeface="Montserrat" charset="0"/>
                <a:cs typeface="Montserrat" charset="0"/>
                <a:sym typeface="Source Sans Pro" charset="0"/>
              </a:rPr>
            </a:br>
            <a:r>
              <a:rPr lang="en-US" dirty="0" smtClean="0">
                <a:solidFill>
                  <a:srgbClr val="4D4D4C"/>
                </a:solidFill>
                <a:latin typeface="Montserrat" charset="0"/>
                <a:ea typeface="Montserrat" charset="0"/>
                <a:cs typeface="Montserrat" charset="0"/>
                <a:sym typeface="Source Sans Pro" charset="0"/>
              </a:rPr>
              <a:t>&amp; Family</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4424" t="6984" r="17872" b="7212"/>
          <a:stretch/>
        </p:blipFill>
        <p:spPr>
          <a:xfrm>
            <a:off x="4079776" y="0"/>
            <a:ext cx="8112224" cy="685800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9851" t="3549" r="9151"/>
          <a:stretch/>
        </p:blipFill>
        <p:spPr>
          <a:xfrm>
            <a:off x="3863752" y="0"/>
            <a:ext cx="8328248" cy="661459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4432" y="5489580"/>
            <a:ext cx="1728192" cy="459699"/>
          </a:xfrm>
          <a:prstGeom prst="rect">
            <a:avLst/>
          </a:prstGeom>
        </p:spPr>
      </p:pic>
      <p:sp>
        <p:nvSpPr>
          <p:cNvPr id="4" name="Rectangle 3"/>
          <p:cNvSpPr/>
          <p:nvPr/>
        </p:nvSpPr>
        <p:spPr bwMode="auto">
          <a:xfrm>
            <a:off x="3863752" y="6464768"/>
            <a:ext cx="8328248" cy="393232"/>
          </a:xfrm>
          <a:prstGeom prst="rect">
            <a:avLst/>
          </a:prstGeom>
          <a:solidFill>
            <a:schemeClr val="bg1"/>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Tree>
    <p:extLst>
      <p:ext uri="{BB962C8B-B14F-4D97-AF65-F5344CB8AC3E}">
        <p14:creationId xmlns:p14="http://schemas.microsoft.com/office/powerpoint/2010/main" val="11889858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493" r="-337" b="8423"/>
          <a:stretch/>
        </p:blipFill>
        <p:spPr>
          <a:xfrm>
            <a:off x="3192940" y="355507"/>
            <a:ext cx="8879724" cy="6385861"/>
          </a:xfrm>
          <a:prstGeom prst="rect">
            <a:avLst/>
          </a:prstGeom>
        </p:spPr>
      </p:pic>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smtClean="0">
                <a:solidFill>
                  <a:srgbClr val="4D4D4C"/>
                </a:solidFill>
                <a:latin typeface="Arial Bold" charset="0"/>
              </a:rPr>
              <a:t>Modern</a:t>
            </a:r>
          </a:p>
          <a:p>
            <a:pPr>
              <a:lnSpc>
                <a:spcPct val="80000"/>
              </a:lnSpc>
            </a:pPr>
            <a:r>
              <a:rPr lang="id-ID" sz="3750" b="1" dirty="0" smtClean="0">
                <a:solidFill>
                  <a:srgbClr val="4D4D4C"/>
                </a:solidFill>
                <a:latin typeface="Arial Bold" charset="0"/>
              </a:rPr>
              <a:t>Marketplace</a:t>
            </a:r>
            <a:endParaRPr lang="id-ID" sz="3750" b="1" dirty="0">
              <a:solidFill>
                <a:srgbClr val="4D4D4C"/>
              </a:solidFill>
              <a:latin typeface="Arial Bold" charset="0"/>
            </a:endParaRP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smtClean="0">
                <a:solidFill>
                  <a:srgbClr val="4D4D4C"/>
                </a:solidFill>
                <a:latin typeface="Montserrat" charset="0"/>
                <a:ea typeface="Montserrat" charset="0"/>
                <a:cs typeface="Montserrat" charset="0"/>
                <a:sym typeface="Source Sans Pro" charset="0"/>
              </a:rPr>
              <a:t>Spa &amp; Beauty</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010430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smtClean="0">
                <a:solidFill>
                  <a:srgbClr val="4D4D4C"/>
                </a:solidFill>
                <a:latin typeface="Arial Bold" charset="0"/>
              </a:rPr>
              <a:t>Modern</a:t>
            </a:r>
          </a:p>
          <a:p>
            <a:pPr>
              <a:lnSpc>
                <a:spcPct val="80000"/>
              </a:lnSpc>
            </a:pPr>
            <a:r>
              <a:rPr lang="id-ID" sz="3750" b="1" dirty="0" smtClean="0">
                <a:solidFill>
                  <a:srgbClr val="4D4D4C"/>
                </a:solidFill>
                <a:latin typeface="Arial Bold" charset="0"/>
              </a:rPr>
              <a:t>Marketplace</a:t>
            </a:r>
            <a:endParaRPr lang="id-ID" sz="3750" b="1" dirty="0">
              <a:solidFill>
                <a:srgbClr val="4D4D4C"/>
              </a:solidFill>
              <a:latin typeface="Arial Bold" charset="0"/>
            </a:endParaRP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smtClean="0">
                <a:solidFill>
                  <a:srgbClr val="4D4D4C"/>
                </a:solidFill>
                <a:latin typeface="Montserrat" charset="0"/>
                <a:ea typeface="Montserrat" charset="0"/>
                <a:cs typeface="Montserrat" charset="0"/>
                <a:sym typeface="Source Sans Pro" charset="0"/>
              </a:rPr>
              <a:t>Apparel</a:t>
            </a:r>
          </a:p>
          <a:p>
            <a:pPr algn="just"/>
            <a:r>
              <a:rPr lang="en-US" dirty="0" smtClean="0">
                <a:solidFill>
                  <a:srgbClr val="4D4D4C"/>
                </a:solidFill>
                <a:latin typeface="Montserrat" charset="0"/>
                <a:ea typeface="Montserrat" charset="0"/>
                <a:cs typeface="Montserrat" charset="0"/>
                <a:sym typeface="Source Sans Pro" charset="0"/>
              </a:rPr>
              <a:t>&amp; Jewelry</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4" name="Picture Placeholder 13"/>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35" t="7948" r="58854" b="35721"/>
          <a:stretch/>
        </p:blipFill>
        <p:spPr>
          <a:xfrm>
            <a:off x="5363159" y="132598"/>
            <a:ext cx="2647911" cy="1892246"/>
          </a:xfrm>
        </p:spPr>
      </p:pic>
      <p:pic>
        <p:nvPicPr>
          <p:cNvPr id="10" name="Picture Placeholder 9"/>
          <p:cNvPicPr>
            <a:picLocks noGrp="1" noChangeAspect="1"/>
          </p:cNvPicPr>
          <p:nvPr>
            <p:ph type="pic" sz="quarter" idx="18"/>
          </p:nvPr>
        </p:nvPicPr>
        <p:blipFill rotWithShape="1">
          <a:blip r:embed="rId4" cstate="print">
            <a:extLst>
              <a:ext uri="{28A0092B-C50C-407E-A947-70E740481C1C}">
                <a14:useLocalDpi xmlns:a14="http://schemas.microsoft.com/office/drawing/2010/main" val="0"/>
              </a:ext>
            </a:extLst>
          </a:blip>
          <a:srcRect l="43054" r="18030"/>
          <a:stretch/>
        </p:blipFill>
        <p:spPr>
          <a:xfrm>
            <a:off x="8200204" y="132597"/>
            <a:ext cx="3836457" cy="6572767"/>
          </a:xfrm>
        </p:spPr>
      </p:pic>
      <p:pic>
        <p:nvPicPr>
          <p:cNvPr id="12" name="Picture Placeholder 11"/>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l="19240" t="8041" r="45979"/>
          <a:stretch/>
        </p:blipFill>
        <p:spPr>
          <a:xfrm>
            <a:off x="5368212" y="2204864"/>
            <a:ext cx="2647911" cy="4500500"/>
          </a:xfr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547180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smtClean="0">
                <a:solidFill>
                  <a:srgbClr val="4D4D4C"/>
                </a:solidFill>
                <a:latin typeface="Arial Bold" charset="0"/>
              </a:rPr>
              <a:t>Modern</a:t>
            </a:r>
          </a:p>
          <a:p>
            <a:pPr>
              <a:lnSpc>
                <a:spcPct val="80000"/>
              </a:lnSpc>
            </a:pPr>
            <a:r>
              <a:rPr lang="id-ID" sz="3750" b="1" dirty="0" smtClean="0">
                <a:solidFill>
                  <a:srgbClr val="4D4D4C"/>
                </a:solidFill>
                <a:latin typeface="Arial Bold" charset="0"/>
              </a:rPr>
              <a:t>Marketplace</a:t>
            </a:r>
            <a:endParaRPr lang="id-ID" sz="3750" b="1" dirty="0">
              <a:solidFill>
                <a:srgbClr val="4D4D4C"/>
              </a:solidFill>
              <a:latin typeface="Arial Bold" charset="0"/>
            </a:endParaRPr>
          </a:p>
        </p:txBody>
      </p:sp>
      <p:sp>
        <p:nvSpPr>
          <p:cNvPr id="33" name="Rectangle 32"/>
          <p:cNvSpPr/>
          <p:nvPr/>
        </p:nvSpPr>
        <p:spPr>
          <a:xfrm>
            <a:off x="659397" y="3438146"/>
            <a:ext cx="2340260" cy="1154162"/>
          </a:xfrm>
          <a:prstGeom prst="rect">
            <a:avLst/>
          </a:prstGeom>
        </p:spPr>
        <p:txBody>
          <a:bodyPr wrap="square">
            <a:noAutofit/>
          </a:bodyPr>
          <a:lstStyle/>
          <a:p>
            <a:r>
              <a:rPr lang="en-US" dirty="0" smtClean="0">
                <a:solidFill>
                  <a:srgbClr val="4D4D4C"/>
                </a:solidFill>
                <a:latin typeface="Montserrat" charset="0"/>
                <a:ea typeface="Montserrat" charset="0"/>
                <a:cs typeface="Montserrat" charset="0"/>
                <a:sym typeface="Source Sans Pro" charset="0"/>
              </a:rPr>
              <a:t>Food &amp; Beverages</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5352" b="5352"/>
          <a:stretch/>
        </p:blipFill>
        <p:spPr>
          <a:xfrm>
            <a:off x="4511824" y="9146"/>
            <a:ext cx="7680176" cy="6858000"/>
          </a:xfrm>
          <a:prstGeom prst="rect">
            <a:avLst/>
          </a:prstGeom>
        </p:spPr>
      </p:pic>
    </p:spTree>
    <p:extLst>
      <p:ext uri="{BB962C8B-B14F-4D97-AF65-F5344CB8AC3E}">
        <p14:creationId xmlns:p14="http://schemas.microsoft.com/office/powerpoint/2010/main" val="470357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2965877"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smtClean="0">
                <a:solidFill>
                  <a:srgbClr val="4D4D4C"/>
                </a:solidFill>
                <a:latin typeface="Arial Bold" charset="0"/>
              </a:rPr>
              <a:t>Modern</a:t>
            </a:r>
          </a:p>
          <a:p>
            <a:pPr>
              <a:lnSpc>
                <a:spcPct val="80000"/>
              </a:lnSpc>
            </a:pPr>
            <a:r>
              <a:rPr lang="id-ID" sz="3750" b="1" dirty="0" smtClean="0">
                <a:solidFill>
                  <a:srgbClr val="4D4D4C"/>
                </a:solidFill>
                <a:latin typeface="Arial Bold" charset="0"/>
              </a:rPr>
              <a:t>Marketplace</a:t>
            </a:r>
            <a:endParaRPr lang="id-ID" sz="3750" b="1" dirty="0">
              <a:solidFill>
                <a:srgbClr val="4D4D4C"/>
              </a:solidFill>
              <a:latin typeface="Arial Bold" charset="0"/>
            </a:endParaRPr>
          </a:p>
        </p:txBody>
      </p:sp>
      <p:sp>
        <p:nvSpPr>
          <p:cNvPr id="33" name="Rectangle 32"/>
          <p:cNvSpPr/>
          <p:nvPr/>
        </p:nvSpPr>
        <p:spPr>
          <a:xfrm>
            <a:off x="659397" y="3438146"/>
            <a:ext cx="2340260" cy="1154162"/>
          </a:xfrm>
          <a:prstGeom prst="rect">
            <a:avLst/>
          </a:prstGeom>
        </p:spPr>
        <p:txBody>
          <a:bodyPr wrap="square">
            <a:noAutofit/>
          </a:bodyPr>
          <a:lstStyle/>
          <a:p>
            <a:pPr algn="just"/>
            <a:r>
              <a:rPr lang="en-US" dirty="0" smtClean="0">
                <a:solidFill>
                  <a:srgbClr val="4D4D4C"/>
                </a:solidFill>
                <a:latin typeface="Montserrat" charset="0"/>
                <a:ea typeface="Montserrat" charset="0"/>
                <a:cs typeface="Montserrat" charset="0"/>
                <a:sym typeface="Source Sans Pro" charset="0"/>
              </a:rPr>
              <a:t>Services</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6" name="Picture Placeholder 15"/>
          <p:cNvPicPr>
            <a:picLocks noGrp="1" noChangeAspect="1"/>
          </p:cNvPicPr>
          <p:nvPr>
            <p:ph type="pic" sz="quarter" idx="16"/>
          </p:nvPr>
        </p:nvPicPr>
        <p:blipFill rotWithShape="1">
          <a:blip r:embed="rId3" cstate="print">
            <a:extLst>
              <a:ext uri="{28A0092B-C50C-407E-A947-70E740481C1C}">
                <a14:useLocalDpi xmlns:a14="http://schemas.microsoft.com/office/drawing/2010/main" val="0"/>
              </a:ext>
            </a:extLst>
          </a:blip>
          <a:srcRect l="2685" t="24160" r="40782" b="4779"/>
          <a:stretch/>
        </p:blipFill>
        <p:spPr>
          <a:xfrm>
            <a:off x="4007769" y="0"/>
            <a:ext cx="8184232" cy="6857999"/>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9896" y="0"/>
            <a:ext cx="1607964" cy="195149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808" y="2151290"/>
            <a:ext cx="3312368" cy="1205702"/>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7808" y="3140968"/>
            <a:ext cx="3456384" cy="1258124"/>
          </a:xfrm>
          <a:prstGeom prst="rect">
            <a:avLst/>
          </a:prstGeom>
        </p:spPr>
      </p:pic>
    </p:spTree>
    <p:extLst>
      <p:ext uri="{BB962C8B-B14F-4D97-AF65-F5344CB8AC3E}">
        <p14:creationId xmlns:p14="http://schemas.microsoft.com/office/powerpoint/2010/main" val="120722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67908" y="2647712"/>
            <a:ext cx="7092788" cy="4237672"/>
          </a:xfrm>
          <a:prstGeom prst="rect">
            <a:avLst/>
          </a:prstGeom>
        </p:spPr>
        <p:txBody>
          <a:bodyPr wrap="square">
            <a:noAutofit/>
          </a:bodyPr>
          <a:lstStyle/>
          <a:p>
            <a:pPr marL="171450" indent="-171450">
              <a:buFont typeface="Arial" charset="0"/>
              <a:buChar char="•"/>
            </a:pPr>
            <a:r>
              <a:rPr lang="en-US" sz="1800" dirty="0" smtClean="0">
                <a:solidFill>
                  <a:srgbClr val="4D4D4C"/>
                </a:solidFill>
                <a:latin typeface="Montserrat" charset="0"/>
                <a:ea typeface="Montserrat" charset="0"/>
                <a:cs typeface="Montserrat" charset="0"/>
              </a:rPr>
              <a:t>We are a global, publicly traded company</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a:solidFill>
                  <a:srgbClr val="4D4D4C"/>
                </a:solidFill>
                <a:latin typeface="Montserrat" charset="0"/>
                <a:ea typeface="Montserrat" charset="0"/>
                <a:cs typeface="Montserrat" charset="0"/>
              </a:rPr>
              <a:t>We’re building on our 20 years of experience to create a new kind of </a:t>
            </a:r>
            <a:r>
              <a:rPr lang="en-US" sz="1800" dirty="0" smtClean="0">
                <a:solidFill>
                  <a:srgbClr val="4D4D4C"/>
                </a:solidFill>
                <a:latin typeface="Montserrat" charset="0"/>
                <a:ea typeface="Montserrat" charset="0"/>
                <a:cs typeface="Montserrat" charset="0"/>
              </a:rPr>
              <a:t>company</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We help you customize </a:t>
            </a:r>
            <a:r>
              <a:rPr lang="en-US" sz="1800" dirty="0">
                <a:solidFill>
                  <a:srgbClr val="4D4D4C"/>
                </a:solidFill>
                <a:latin typeface="Montserrat" charset="0"/>
                <a:ea typeface="Montserrat" charset="0"/>
                <a:cs typeface="Montserrat" charset="0"/>
              </a:rPr>
              <a:t>the business that you </a:t>
            </a:r>
            <a:r>
              <a:rPr lang="en-US" sz="1800" dirty="0" smtClean="0">
                <a:solidFill>
                  <a:srgbClr val="4D4D4C"/>
                </a:solidFill>
                <a:latin typeface="Montserrat" charset="0"/>
                <a:ea typeface="Montserrat" charset="0"/>
                <a:cs typeface="Montserrat" charset="0"/>
              </a:rPr>
              <a:t>want</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endParaRPr lang="en-US" sz="1800" dirty="0">
              <a:solidFill>
                <a:srgbClr val="4D4D4C"/>
              </a:solidFill>
              <a:latin typeface="Montserrat" charset="0"/>
              <a:ea typeface="Montserrat" charset="0"/>
              <a:cs typeface="Montserrat" charset="0"/>
            </a:endParaRPr>
          </a:p>
        </p:txBody>
      </p:sp>
      <p:sp>
        <p:nvSpPr>
          <p:cNvPr id="6" name="TextBox 5"/>
          <p:cNvSpPr txBox="1"/>
          <p:nvPr/>
        </p:nvSpPr>
        <p:spPr>
          <a:xfrm>
            <a:off x="5267908" y="872716"/>
            <a:ext cx="5729132" cy="1246495"/>
          </a:xfrm>
          <a:prstGeom prst="rect">
            <a:avLst/>
          </a:prstGeom>
          <a:noFill/>
        </p:spPr>
        <p:txBody>
          <a:bodyPr wrap="none" rtlCol="0">
            <a:spAutoFit/>
          </a:bodyPr>
          <a:lstStyle/>
          <a:p>
            <a:r>
              <a:rPr lang="en-US" sz="3750" b="1" dirty="0">
                <a:solidFill>
                  <a:srgbClr val="4D4D4C"/>
                </a:solidFill>
                <a:latin typeface="Arial" charset="0"/>
                <a:ea typeface="Arial" charset="0"/>
                <a:cs typeface="Arial" charset="0"/>
              </a:rPr>
              <a:t>Youngevity is </a:t>
            </a:r>
            <a:r>
              <a:rPr lang="en-US" sz="3750" b="1" dirty="0" smtClean="0">
                <a:solidFill>
                  <a:srgbClr val="4D4D4C"/>
                </a:solidFill>
                <a:latin typeface="Arial" charset="0"/>
                <a:ea typeface="Arial" charset="0"/>
                <a:cs typeface="Arial" charset="0"/>
              </a:rPr>
              <a:t>Your Path </a:t>
            </a:r>
          </a:p>
          <a:p>
            <a:r>
              <a:rPr lang="en-US" sz="3750" b="1" dirty="0" smtClean="0">
                <a:solidFill>
                  <a:srgbClr val="4D4D4C"/>
                </a:solidFill>
                <a:latin typeface="Arial" charset="0"/>
                <a:ea typeface="Arial" charset="0"/>
                <a:cs typeface="Arial" charset="0"/>
              </a:rPr>
              <a:t>to Opportunity</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5375920" y="231287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80" y="0"/>
            <a:ext cx="4433047" cy="6857999"/>
          </a:xfrm>
          <a:prstGeom prst="rect">
            <a:avLst/>
          </a:prstGeom>
        </p:spPr>
      </p:pic>
    </p:spTree>
    <p:extLst>
      <p:ext uri="{BB962C8B-B14F-4D97-AF65-F5344CB8AC3E}">
        <p14:creationId xmlns:p14="http://schemas.microsoft.com/office/powerpoint/2010/main" val="925129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Earn a Little</a:t>
            </a:r>
          </a:p>
          <a:p>
            <a:pPr>
              <a:lnSpc>
                <a:spcPct val="80000"/>
              </a:lnSpc>
            </a:pPr>
            <a:r>
              <a:rPr lang="en-US" sz="3750" b="1" dirty="0" smtClean="0">
                <a:solidFill>
                  <a:srgbClr val="4D4D4C"/>
                </a:solidFill>
                <a:latin typeface="Arial Bold" charset="0"/>
              </a:rPr>
              <a:t>Extra</a:t>
            </a:r>
          </a:p>
        </p:txBody>
      </p:sp>
      <p:sp>
        <p:nvSpPr>
          <p:cNvPr id="7" name="Rectangle 6"/>
          <p:cNvSpPr/>
          <p:nvPr/>
        </p:nvSpPr>
        <p:spPr>
          <a:xfrm>
            <a:off x="659396" y="2555974"/>
            <a:ext cx="5364596" cy="3616786"/>
          </a:xfrm>
          <a:prstGeom prst="rect">
            <a:avLst/>
          </a:prstGeom>
        </p:spPr>
        <p:txBody>
          <a:bodyPr wrap="square">
            <a:noAutofit/>
          </a:bodyPr>
          <a:lstStyle/>
          <a:p>
            <a:pPr marL="285750" indent="-285750">
              <a:buFont typeface="Arial" charset="0"/>
              <a:buChar char="•"/>
            </a:pPr>
            <a:r>
              <a:rPr lang="en-US" sz="1800" dirty="0" smtClean="0">
                <a:solidFill>
                  <a:srgbClr val="4D4D4C"/>
                </a:solidFill>
                <a:latin typeface="Montserrat" charset="0"/>
                <a:ea typeface="Montserrat" charset="0"/>
                <a:cs typeface="Montserrat" charset="0"/>
              </a:rPr>
              <a:t>You set your hours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You work where you want</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Make Youngevity your part time business or your full time job – You decide</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Get paid weekly</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6464" t="25401" r="35689" b="5968"/>
          <a:stretch/>
        </p:blipFill>
        <p:spPr>
          <a:xfrm>
            <a:off x="6528048" y="0"/>
            <a:ext cx="5663952" cy="6858000"/>
          </a:xfrm>
          <a:prstGeom prst="rect">
            <a:avLst/>
          </a:prstGeom>
        </p:spPr>
      </p:pic>
    </p:spTree>
    <p:extLst>
      <p:ext uri="{BB962C8B-B14F-4D97-AF65-F5344CB8AC3E}">
        <p14:creationId xmlns:p14="http://schemas.microsoft.com/office/powerpoint/2010/main" val="1344680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43972" y="2812022"/>
            <a:ext cx="7092788" cy="3502208"/>
          </a:xfrm>
          <a:prstGeom prst="rect">
            <a:avLst/>
          </a:prstGeom>
        </p:spPr>
        <p:txBody>
          <a:bodyPr wrap="square">
            <a:noAutofit/>
          </a:bodyPr>
          <a:lstStyle/>
          <a:p>
            <a:pPr marL="285750" indent="-285750">
              <a:buFont typeface="Arial" charset="0"/>
              <a:buChar char="•"/>
            </a:pPr>
            <a:r>
              <a:rPr lang="en-US" sz="1800" dirty="0" smtClean="0">
                <a:solidFill>
                  <a:srgbClr val="4D4D4C"/>
                </a:solidFill>
                <a:latin typeface="Montserrat" charset="0"/>
                <a:ea typeface="Montserrat" charset="0"/>
                <a:cs typeface="Montserrat" charset="0"/>
              </a:rPr>
              <a:t>#</a:t>
            </a:r>
            <a:r>
              <a:rPr lang="en-US" sz="1800" dirty="0" err="1" smtClean="0">
                <a:solidFill>
                  <a:srgbClr val="4D4D4C"/>
                </a:solidFill>
                <a:latin typeface="Montserrat" charset="0"/>
                <a:ea typeface="Montserrat" charset="0"/>
                <a:cs typeface="Montserrat" charset="0"/>
              </a:rPr>
              <a:t>PickYourPassion</a:t>
            </a:r>
            <a:endParaRPr lang="en-US" sz="1800" dirty="0" smtClean="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a:t>
            </a:r>
            <a:r>
              <a:rPr lang="en-US" sz="1800" dirty="0" err="1" smtClean="0">
                <a:solidFill>
                  <a:srgbClr val="4D4D4C"/>
                </a:solidFill>
                <a:latin typeface="Montserrat" charset="0"/>
                <a:ea typeface="Montserrat" charset="0"/>
                <a:cs typeface="Montserrat" charset="0"/>
              </a:rPr>
              <a:t>SwapWhereYouShop</a:t>
            </a:r>
            <a:endParaRPr lang="en-US" sz="1800" dirty="0">
              <a:solidFill>
                <a:srgbClr val="4D4D4C"/>
              </a:solidFill>
              <a:latin typeface="Montserrat" charset="0"/>
              <a:ea typeface="Montserrat" charset="0"/>
              <a:cs typeface="Montserrat" charset="0"/>
            </a:endParaRPr>
          </a:p>
        </p:txBody>
      </p:sp>
      <p:sp>
        <p:nvSpPr>
          <p:cNvPr id="6" name="TextBox 5"/>
          <p:cNvSpPr txBox="1"/>
          <p:nvPr/>
        </p:nvSpPr>
        <p:spPr>
          <a:xfrm>
            <a:off x="5843972" y="872716"/>
            <a:ext cx="5855129" cy="1246495"/>
          </a:xfrm>
          <a:prstGeom prst="rect">
            <a:avLst/>
          </a:prstGeom>
          <a:noFill/>
        </p:spPr>
        <p:txBody>
          <a:bodyPr wrap="none" rtlCol="0">
            <a:spAutoFit/>
          </a:bodyPr>
          <a:lstStyle/>
          <a:p>
            <a:r>
              <a:rPr lang="en-US" sz="3750" b="1" dirty="0" smtClean="0">
                <a:solidFill>
                  <a:srgbClr val="4D4D4C"/>
                </a:solidFill>
                <a:latin typeface="Arial" charset="0"/>
                <a:ea typeface="Arial" charset="0"/>
                <a:cs typeface="Arial" charset="0"/>
              </a:rPr>
              <a:t>The </a:t>
            </a:r>
            <a:r>
              <a:rPr lang="en-US" sz="3750" b="1" dirty="0" err="1" smtClean="0">
                <a:solidFill>
                  <a:srgbClr val="4D4D4C"/>
                </a:solidFill>
                <a:latin typeface="Arial" charset="0"/>
                <a:ea typeface="Arial" charset="0"/>
                <a:cs typeface="Arial" charset="0"/>
              </a:rPr>
              <a:t>Youngevity</a:t>
            </a:r>
            <a:r>
              <a:rPr lang="en-US" sz="3750" b="1" dirty="0" smtClean="0">
                <a:solidFill>
                  <a:srgbClr val="4D4D4C"/>
                </a:solidFill>
                <a:latin typeface="Arial" charset="0"/>
                <a:ea typeface="Arial" charset="0"/>
                <a:cs typeface="Arial" charset="0"/>
              </a:rPr>
              <a:t> </a:t>
            </a:r>
            <a:r>
              <a:rPr lang="en-US" sz="3750" b="1" spc="150" dirty="0" smtClean="0">
                <a:solidFill>
                  <a:srgbClr val="4D4D4C"/>
                </a:solidFill>
                <a:latin typeface="Arial" charset="0"/>
                <a:ea typeface="Arial" charset="0"/>
                <a:cs typeface="Arial" charset="0"/>
              </a:rPr>
              <a:t>Modern </a:t>
            </a:r>
          </a:p>
          <a:p>
            <a:r>
              <a:rPr lang="en-US" sz="3750" b="1" spc="150" dirty="0" smtClean="0">
                <a:solidFill>
                  <a:srgbClr val="4D4D4C"/>
                </a:solidFill>
                <a:latin typeface="Arial" charset="0"/>
                <a:ea typeface="Arial" charset="0"/>
                <a:cs typeface="Arial" charset="0"/>
              </a:rPr>
              <a:t>Marketplace</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5951984" y="231287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512788" cy="6858000"/>
          </a:xfrm>
          <a:prstGeom prst="rect">
            <a:avLst/>
          </a:prstGeom>
        </p:spPr>
      </p:pic>
    </p:spTree>
    <p:extLst>
      <p:ext uri="{BB962C8B-B14F-4D97-AF65-F5344CB8AC3E}">
        <p14:creationId xmlns:p14="http://schemas.microsoft.com/office/powerpoint/2010/main" val="44158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How do I Get Started?</a:t>
            </a:r>
          </a:p>
        </p:txBody>
      </p:sp>
      <p:sp>
        <p:nvSpPr>
          <p:cNvPr id="7" name="Rectangle 6"/>
          <p:cNvSpPr/>
          <p:nvPr/>
        </p:nvSpPr>
        <p:spPr>
          <a:xfrm>
            <a:off x="659396" y="2555974"/>
            <a:ext cx="5436604" cy="3616786"/>
          </a:xfrm>
          <a:prstGeom prst="rect">
            <a:avLst/>
          </a:prstGeom>
        </p:spPr>
        <p:txBody>
          <a:bodyPr wrap="square">
            <a:noAutofit/>
          </a:bodyPr>
          <a:lstStyle/>
          <a:p>
            <a:r>
              <a:rPr lang="en-US" sz="1800" dirty="0">
                <a:solidFill>
                  <a:srgbClr val="4D4D4C"/>
                </a:solidFill>
                <a:latin typeface="Montserrat" charset="0"/>
                <a:ea typeface="Montserrat" charset="0"/>
                <a:cs typeface="Montserrat" charset="0"/>
              </a:rPr>
              <a:t>$25 Membership</a:t>
            </a:r>
          </a:p>
          <a:p>
            <a:pPr marL="895335" lvl="1" indent="-285750">
              <a:buFont typeface="Arial" charset="0"/>
              <a:buChar char="•"/>
            </a:pPr>
            <a:r>
              <a:rPr lang="en-US" sz="1800" dirty="0">
                <a:solidFill>
                  <a:srgbClr val="4D4D4C"/>
                </a:solidFill>
                <a:latin typeface="Montserrat" charset="0"/>
                <a:ea typeface="Montserrat" charset="0"/>
                <a:cs typeface="Montserrat" charset="0"/>
              </a:rPr>
              <a:t>Wholesale pricing</a:t>
            </a:r>
          </a:p>
          <a:p>
            <a:pPr marL="895335" lvl="1" indent="-285750">
              <a:buFont typeface="Arial" charset="0"/>
              <a:buChar char="•"/>
            </a:pPr>
            <a:r>
              <a:rPr lang="en-US" sz="1800" dirty="0">
                <a:solidFill>
                  <a:srgbClr val="4D4D4C"/>
                </a:solidFill>
                <a:latin typeface="Montserrat" charset="0"/>
                <a:ea typeface="Montserrat" charset="0"/>
                <a:cs typeface="Montserrat" charset="0"/>
              </a:rPr>
              <a:t>Free shipping on </a:t>
            </a:r>
            <a:r>
              <a:rPr lang="en-US" sz="1800" dirty="0" err="1" smtClean="0">
                <a:solidFill>
                  <a:srgbClr val="4D4D4C"/>
                </a:solidFill>
                <a:latin typeface="Montserrat" charset="0"/>
                <a:ea typeface="Montserrat" charset="0"/>
                <a:cs typeface="Montserrat" charset="0"/>
              </a:rPr>
              <a:t>autoship</a:t>
            </a:r>
            <a:endParaRPr lang="en-US" sz="1800" dirty="0" smtClean="0">
              <a:solidFill>
                <a:srgbClr val="4D4D4C"/>
              </a:solidFill>
              <a:latin typeface="Montserrat" charset="0"/>
              <a:ea typeface="Montserrat" charset="0"/>
              <a:cs typeface="Montserrat" charset="0"/>
            </a:endParaRPr>
          </a:p>
          <a:p>
            <a:pPr marL="895335" lvl="1" indent="-285750">
              <a:buFont typeface="Arial" charset="0"/>
              <a:buChar char="•"/>
            </a:pPr>
            <a:r>
              <a:rPr lang="en-US" sz="1800" dirty="0" smtClean="0">
                <a:solidFill>
                  <a:srgbClr val="4D4D4C"/>
                </a:solidFill>
                <a:latin typeface="Montserrat" charset="0"/>
                <a:ea typeface="Montserrat" charset="0"/>
                <a:cs typeface="Montserrat" charset="0"/>
              </a:rPr>
              <a:t>Earn “Thank you checks”</a:t>
            </a:r>
            <a:endParaRPr lang="en-US" sz="1800" dirty="0">
              <a:solidFill>
                <a:srgbClr val="4D4D4C"/>
              </a:solidFill>
              <a:latin typeface="Montserrat" charset="0"/>
              <a:ea typeface="Montserrat" charset="0"/>
              <a:cs typeface="Montserrat" charset="0"/>
            </a:endParaRPr>
          </a:p>
          <a:p>
            <a:pPr marL="895335" lvl="1" indent="-285750">
              <a:buFont typeface="Arial" charset="0"/>
              <a:buChar char="•"/>
            </a:pPr>
            <a:endParaRPr lang="en-US" sz="1800" dirty="0">
              <a:solidFill>
                <a:srgbClr val="4D4D4C"/>
              </a:solidFill>
              <a:latin typeface="Montserrat" charset="0"/>
              <a:ea typeface="Montserrat" charset="0"/>
              <a:cs typeface="Montserrat" charset="0"/>
            </a:endParaRPr>
          </a:p>
          <a:p>
            <a:r>
              <a:rPr lang="en-US" sz="1800" dirty="0" smtClean="0">
                <a:solidFill>
                  <a:srgbClr val="4D4D4C"/>
                </a:solidFill>
                <a:latin typeface="Montserrat" charset="0"/>
                <a:ea typeface="Montserrat" charset="0"/>
                <a:cs typeface="Montserrat" charset="0"/>
              </a:rPr>
              <a:t>Go CEO for $499</a:t>
            </a:r>
            <a:endParaRPr lang="en-US" sz="1800" dirty="0">
              <a:solidFill>
                <a:srgbClr val="4D4D4C"/>
              </a:solidFill>
              <a:latin typeface="Montserrat" charset="0"/>
              <a:ea typeface="Montserrat" charset="0"/>
              <a:cs typeface="Montserrat" charset="0"/>
            </a:endParaRPr>
          </a:p>
          <a:p>
            <a:pPr marL="895335" lvl="1" indent="-285750">
              <a:buFont typeface="Arial" charset="0"/>
              <a:buChar char="•"/>
            </a:pPr>
            <a:r>
              <a:rPr lang="en-US" sz="1800" dirty="0" smtClean="0">
                <a:solidFill>
                  <a:srgbClr val="4D4D4C"/>
                </a:solidFill>
                <a:latin typeface="Montserrat" charset="0"/>
                <a:ea typeface="Montserrat" charset="0"/>
                <a:cs typeface="Montserrat" charset="0"/>
              </a:rPr>
              <a:t>Enjoy membership benefits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plus more!</a:t>
            </a:r>
          </a:p>
          <a:p>
            <a:pPr marL="895335" lvl="1" indent="-285750">
              <a:buFont typeface="Arial" charset="0"/>
              <a:buChar char="•"/>
            </a:pPr>
            <a:r>
              <a:rPr lang="en-US" sz="1800" dirty="0" smtClean="0">
                <a:solidFill>
                  <a:srgbClr val="4D4D4C"/>
                </a:solidFill>
                <a:latin typeface="Montserrat" charset="0"/>
                <a:ea typeface="Montserrat" charset="0"/>
                <a:cs typeface="Montserrat" charset="0"/>
              </a:rPr>
              <a:t>$500 in great products</a:t>
            </a:r>
          </a:p>
          <a:p>
            <a:pPr marL="895335" lvl="1" indent="-285750">
              <a:buFont typeface="Arial" charset="0"/>
              <a:buChar char="•"/>
            </a:pPr>
            <a:r>
              <a:rPr lang="en-US" sz="1800" dirty="0" smtClean="0">
                <a:solidFill>
                  <a:srgbClr val="4D4D4C"/>
                </a:solidFill>
                <a:latin typeface="Montserrat" charset="0"/>
                <a:ea typeface="Montserrat" charset="0"/>
                <a:cs typeface="Montserrat" charset="0"/>
              </a:rPr>
              <a:t>Get paid 10 different ways</a:t>
            </a:r>
            <a:endParaRPr lang="en-US" sz="1800" dirty="0">
              <a:solidFill>
                <a:srgbClr val="4D4D4C"/>
              </a:solidFill>
              <a:latin typeface="Montserrat" charset="0"/>
              <a:ea typeface="Montserrat" charset="0"/>
              <a:cs typeface="Montserrat" charset="0"/>
            </a:endParaRPr>
          </a:p>
          <a:p>
            <a:pPr marL="895335" lvl="1" indent="-285750">
              <a:buFont typeface="Arial" charset="0"/>
              <a:buChar char="•"/>
            </a:pPr>
            <a:endParaRPr lang="en-US" sz="1800" dirty="0" smtClean="0">
              <a:solidFill>
                <a:schemeClr val="bg1">
                  <a:lumMod val="65000"/>
                </a:schemeClr>
              </a:solidFill>
              <a:latin typeface="Montserrat" charset="0"/>
              <a:ea typeface="Montserrat" charset="0"/>
              <a:cs typeface="Montserrat" charset="0"/>
            </a:endParaRP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946"/>
          <a:stretch/>
        </p:blipFill>
        <p:spPr>
          <a:xfrm>
            <a:off x="6528048" y="0"/>
            <a:ext cx="5663952"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690892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Get Paid in 10 Different Ways</a:t>
            </a:r>
            <a:endParaRPr lang="en-US" sz="3750" b="1" dirty="0">
              <a:solidFill>
                <a:srgbClr val="4D4D4C"/>
              </a:solidFill>
              <a:latin typeface="Arial Bold" charset="0"/>
            </a:endParaRPr>
          </a:p>
        </p:txBody>
      </p:sp>
      <p:sp>
        <p:nvSpPr>
          <p:cNvPr id="7" name="Rectangle 6"/>
          <p:cNvSpPr/>
          <p:nvPr/>
        </p:nvSpPr>
        <p:spPr>
          <a:xfrm>
            <a:off x="659396" y="2476510"/>
            <a:ext cx="5580620" cy="3616786"/>
          </a:xfrm>
          <a:prstGeom prst="rect">
            <a:avLst/>
          </a:prstGeom>
        </p:spPr>
        <p:txBody>
          <a:bodyPr wrap="square">
            <a:noAutofit/>
          </a:bodyPr>
          <a:lstStyle/>
          <a:p>
            <a:pPr>
              <a:tabLst>
                <a:tab pos="333375" algn="r"/>
                <a:tab pos="455613" algn="l"/>
              </a:tabLst>
            </a:pPr>
            <a:r>
              <a:rPr lang="en-US" sz="1800" dirty="0" smtClean="0">
                <a:solidFill>
                  <a:schemeClr val="bg1">
                    <a:lumMod val="65000"/>
                  </a:schemeClr>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1.	Retail Profits</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2.	Quick start bonus</a:t>
            </a:r>
          </a:p>
          <a:p>
            <a:pPr>
              <a:tabLst>
                <a:tab pos="333375" algn="r"/>
                <a:tab pos="455613" algn="l"/>
              </a:tabLst>
            </a:pPr>
            <a:r>
              <a:rPr lang="en-US" sz="1800" dirty="0" smtClean="0">
                <a:solidFill>
                  <a:srgbClr val="4D4D4C"/>
                </a:solidFill>
                <a:latin typeface="Montserrat" charset="0"/>
                <a:ea typeface="Montserrat" charset="0"/>
                <a:cs typeface="Montserrat" charset="0"/>
              </a:rPr>
              <a:t>	3.	Fast start bonus</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4.	Team commissions</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5.	Coding bonuses</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6.	Leadership bonus</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7.	Car bonus</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8.	Revenue sharing</a:t>
            </a:r>
          </a:p>
          <a:p>
            <a:pPr>
              <a:tabLst>
                <a:tab pos="333375" algn="r"/>
                <a:tab pos="455613" algn="l"/>
              </a:tabLst>
            </a:pPr>
            <a:r>
              <a:rPr lang="en-US" sz="1800" dirty="0">
                <a:solidFill>
                  <a:srgbClr val="4D4D4C"/>
                </a:solidFill>
                <a:latin typeface="Montserrat" charset="0"/>
                <a:ea typeface="Montserrat" charset="0"/>
                <a:cs typeface="Montserrat" charset="0"/>
              </a:rPr>
              <a:t>	</a:t>
            </a:r>
            <a:r>
              <a:rPr lang="en-US" sz="1800" dirty="0" smtClean="0">
                <a:solidFill>
                  <a:srgbClr val="4D4D4C"/>
                </a:solidFill>
                <a:latin typeface="Montserrat" charset="0"/>
                <a:ea typeface="Montserrat" charset="0"/>
                <a:cs typeface="Montserrat" charset="0"/>
              </a:rPr>
              <a:t>9.	Product credits</a:t>
            </a:r>
          </a:p>
          <a:p>
            <a:pPr>
              <a:tabLst>
                <a:tab pos="333375" algn="r"/>
                <a:tab pos="455613" algn="l"/>
              </a:tabLst>
            </a:pPr>
            <a:r>
              <a:rPr lang="en-US" sz="1800" dirty="0" smtClean="0">
                <a:solidFill>
                  <a:srgbClr val="4D4D4C"/>
                </a:solidFill>
                <a:latin typeface="Montserrat" charset="0"/>
                <a:ea typeface="Montserrat" charset="0"/>
                <a:cs typeface="Montserrat" charset="0"/>
              </a:rPr>
              <a:t>	10.	Dream car giveaway</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2115598"/>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4" name="Picture Placeholder 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2706" t="6019" r="17822" b="4133"/>
          <a:stretch/>
        </p:blipFill>
        <p:spPr>
          <a:xfrm>
            <a:off x="6528048" y="0"/>
            <a:ext cx="5663952" cy="6858000"/>
          </a:xfr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980" t="2724" r="31461"/>
          <a:stretch/>
        </p:blipFill>
        <p:spPr>
          <a:xfrm>
            <a:off x="6528048" y="0"/>
            <a:ext cx="5663952"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Tree>
    <p:extLst>
      <p:ext uri="{BB962C8B-B14F-4D97-AF65-F5344CB8AC3E}">
        <p14:creationId xmlns:p14="http://schemas.microsoft.com/office/powerpoint/2010/main" val="1342105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3073" r="853"/>
          <a:stretch/>
        </p:blipFill>
        <p:spPr>
          <a:xfrm>
            <a:off x="2568450" y="0"/>
            <a:ext cx="9648230" cy="6858000"/>
          </a:xfrm>
          <a:prstGeom prst="rect">
            <a:avLst/>
          </a:prstGeom>
        </p:spPr>
      </p:pic>
      <p:sp>
        <p:nvSpPr>
          <p:cNvPr id="16" name="TextBox 15"/>
          <p:cNvSpPr txBox="1"/>
          <p:nvPr/>
        </p:nvSpPr>
        <p:spPr>
          <a:xfrm>
            <a:off x="623392" y="788090"/>
            <a:ext cx="4896544" cy="147732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Fast Track</a:t>
            </a:r>
          </a:p>
          <a:p>
            <a:pPr>
              <a:lnSpc>
                <a:spcPct val="80000"/>
              </a:lnSpc>
            </a:pPr>
            <a:r>
              <a:rPr lang="en-US" sz="3750" b="1" dirty="0" smtClean="0">
                <a:solidFill>
                  <a:srgbClr val="4D4D4C"/>
                </a:solidFill>
                <a:latin typeface="Arial Bold" charset="0"/>
              </a:rPr>
              <a:t>For Success</a:t>
            </a:r>
            <a:br>
              <a:rPr lang="en-US" sz="3750" b="1" dirty="0" smtClean="0">
                <a:solidFill>
                  <a:srgbClr val="4D4D4C"/>
                </a:solidFill>
                <a:latin typeface="Arial Bold" charset="0"/>
              </a:rPr>
            </a:br>
            <a:endParaRPr lang="en-US" sz="3750" b="1" dirty="0">
              <a:solidFill>
                <a:srgbClr val="4D4D4C"/>
              </a:solidFill>
              <a:latin typeface="Arial Bold" charset="0"/>
            </a:endParaRPr>
          </a:p>
        </p:txBody>
      </p:sp>
      <p:sp>
        <p:nvSpPr>
          <p:cNvPr id="17" name="Rectangle 16"/>
          <p:cNvSpPr/>
          <p:nvPr/>
        </p:nvSpPr>
        <p:spPr bwMode="auto">
          <a:xfrm>
            <a:off x="681903" y="1880312"/>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9" name="TextBox 18"/>
          <p:cNvSpPr txBox="1"/>
          <p:nvPr/>
        </p:nvSpPr>
        <p:spPr>
          <a:xfrm>
            <a:off x="263352" y="5215735"/>
            <a:ext cx="6400802" cy="553998"/>
          </a:xfrm>
          <a:prstGeom prst="rect">
            <a:avLst/>
          </a:prstGeom>
          <a:noFill/>
        </p:spPr>
        <p:txBody>
          <a:bodyPr wrap="square" rtlCol="0">
            <a:spAutoFit/>
          </a:bodyPr>
          <a:lstStyle/>
          <a:p>
            <a:r>
              <a:rPr lang="en-US" sz="1000" dirty="0">
                <a:latin typeface="Montserrat Light" panose="00000400000000000000" pitchFamily="50" charset="0"/>
                <a:ea typeface="Montserrat" charset="0"/>
                <a:cs typeface="Montserrat" charset="0"/>
              </a:rPr>
              <a:t>*Total value received, including commission bonuses.</a:t>
            </a:r>
          </a:p>
          <a:p>
            <a:r>
              <a:rPr lang="en-US" sz="1000" dirty="0">
                <a:latin typeface="Montserrat Light" panose="00000400000000000000" pitchFamily="50" charset="0"/>
                <a:ea typeface="Montserrat" charset="0"/>
                <a:cs typeface="Montserrat" charset="0"/>
              </a:rPr>
              <a:t>For illustration purposes only. Actual results may vary based upon </a:t>
            </a:r>
            <a:r>
              <a:rPr lang="en-US" sz="1000" dirty="0" smtClean="0">
                <a:latin typeface="Montserrat Light" panose="00000400000000000000" pitchFamily="50" charset="0"/>
                <a:ea typeface="Montserrat" charset="0"/>
                <a:cs typeface="Montserrat" charset="0"/>
              </a:rPr>
              <a:t>Coding group </a:t>
            </a:r>
            <a:r>
              <a:rPr lang="en-US" sz="1000" dirty="0">
                <a:latin typeface="Montserrat Light" panose="00000400000000000000" pitchFamily="50" charset="0"/>
                <a:ea typeface="Montserrat" charset="0"/>
                <a:cs typeface="Montserrat" charset="0"/>
              </a:rPr>
              <a:t>and other factors. Assumes enroller has $100 </a:t>
            </a:r>
            <a:r>
              <a:rPr lang="en-US" sz="1000" dirty="0" err="1">
                <a:latin typeface="Montserrat Light" panose="00000400000000000000" pitchFamily="50" charset="0"/>
                <a:ea typeface="Montserrat" charset="0"/>
                <a:cs typeface="Montserrat" charset="0"/>
              </a:rPr>
              <a:t>Autoship</a:t>
            </a:r>
            <a:r>
              <a:rPr lang="en-US" sz="1000" dirty="0">
                <a:latin typeface="Montserrat Light" panose="00000400000000000000" pitchFamily="50" charset="0"/>
                <a:ea typeface="Montserrat" charset="0"/>
                <a:cs typeface="Montserrat" charset="0"/>
              </a:rPr>
              <a:t>.</a:t>
            </a:r>
          </a:p>
        </p:txBody>
      </p:sp>
      <p:grpSp>
        <p:nvGrpSpPr>
          <p:cNvPr id="20" name="Group 19"/>
          <p:cNvGrpSpPr/>
          <p:nvPr/>
        </p:nvGrpSpPr>
        <p:grpSpPr>
          <a:xfrm>
            <a:off x="1761495" y="3804237"/>
            <a:ext cx="4104456" cy="1138924"/>
            <a:chOff x="1343472" y="3804237"/>
            <a:chExt cx="4104456" cy="1138924"/>
          </a:xfrm>
        </p:grpSpPr>
        <p:sp>
          <p:nvSpPr>
            <p:cNvPr id="21" name="Rectangle 20"/>
            <p:cNvSpPr/>
            <p:nvPr/>
          </p:nvSpPr>
          <p:spPr>
            <a:xfrm>
              <a:off x="1343472" y="3961900"/>
              <a:ext cx="4104456" cy="458042"/>
            </a:xfrm>
            <a:prstGeom prst="rect">
              <a:avLst/>
            </a:prstGeom>
          </p:spPr>
          <p:txBody>
            <a:bodyPr wrap="square">
              <a:noAutofit/>
            </a:bodyPr>
            <a:lstStyle/>
            <a:p>
              <a:pPr>
                <a:tabLst>
                  <a:tab pos="333375" algn="r"/>
                  <a:tab pos="455613" algn="l"/>
                </a:tabLst>
              </a:pPr>
              <a:r>
                <a:rPr lang="en-US" sz="2800" dirty="0" smtClean="0">
                  <a:solidFill>
                    <a:schemeClr val="bg1">
                      <a:lumMod val="50000"/>
                    </a:schemeClr>
                  </a:solidFill>
                  <a:latin typeface="Montserrat" charset="0"/>
                  <a:ea typeface="Montserrat" charset="0"/>
                  <a:cs typeface="Montserrat" charset="0"/>
                </a:rPr>
                <a:t>$400  </a:t>
              </a:r>
              <a:r>
                <a:rPr lang="en-US" sz="2800" dirty="0" smtClean="0">
                  <a:solidFill>
                    <a:srgbClr val="DB4F30"/>
                  </a:solidFill>
                  <a:latin typeface="Montserrat" charset="0"/>
                  <a:ea typeface="Montserrat" charset="0"/>
                  <a:cs typeface="Montserrat" charset="0"/>
                </a:rPr>
                <a:t>+</a:t>
              </a:r>
              <a:r>
                <a:rPr lang="en-US" sz="2800" dirty="0" smtClean="0">
                  <a:solidFill>
                    <a:srgbClr val="4D4D4C"/>
                  </a:solidFill>
                  <a:latin typeface="Montserrat" charset="0"/>
                  <a:ea typeface="Montserrat" charset="0"/>
                  <a:cs typeface="Montserrat" charset="0"/>
                </a:rPr>
                <a:t>  </a:t>
              </a:r>
              <a:r>
                <a:rPr lang="en-US" sz="2800" dirty="0" smtClean="0">
                  <a:solidFill>
                    <a:schemeClr val="bg1">
                      <a:lumMod val="50000"/>
                    </a:schemeClr>
                  </a:solidFill>
                  <a:latin typeface="Montserrat" charset="0"/>
                  <a:ea typeface="Montserrat" charset="0"/>
                  <a:cs typeface="Montserrat" charset="0"/>
                </a:rPr>
                <a:t>$192  </a:t>
              </a:r>
              <a:r>
                <a:rPr lang="en-US" sz="2800" dirty="0" smtClean="0">
                  <a:solidFill>
                    <a:srgbClr val="EF562A"/>
                  </a:solidFill>
                  <a:latin typeface="Montserrat" charset="0"/>
                  <a:ea typeface="Montserrat" charset="0"/>
                  <a:cs typeface="Montserrat" charset="0"/>
                </a:rPr>
                <a:t>=</a:t>
              </a:r>
              <a:r>
                <a:rPr lang="en-US" sz="2800" dirty="0" smtClean="0">
                  <a:solidFill>
                    <a:srgbClr val="4D4D4C"/>
                  </a:solidFill>
                  <a:latin typeface="Montserrat" charset="0"/>
                  <a:ea typeface="Montserrat" charset="0"/>
                  <a:cs typeface="Montserrat" charset="0"/>
                </a:rPr>
                <a:t>  </a:t>
              </a:r>
              <a:r>
                <a:rPr lang="en-US" sz="2800" dirty="0" smtClean="0">
                  <a:solidFill>
                    <a:schemeClr val="bg1">
                      <a:lumMod val="50000"/>
                    </a:schemeClr>
                  </a:solidFill>
                  <a:latin typeface="Montserrat" charset="0"/>
                  <a:ea typeface="Montserrat" charset="0"/>
                  <a:cs typeface="Montserrat" charset="0"/>
                </a:rPr>
                <a:t>$592</a:t>
              </a:r>
              <a:endParaRPr lang="en-US" sz="2800" dirty="0">
                <a:solidFill>
                  <a:schemeClr val="bg1">
                    <a:lumMod val="50000"/>
                  </a:schemeClr>
                </a:solidFill>
                <a:latin typeface="Montserrat" charset="0"/>
                <a:ea typeface="Montserrat" charset="0"/>
                <a:cs typeface="Montserrat" charset="0"/>
              </a:endParaRPr>
            </a:p>
          </p:txBody>
        </p:sp>
        <p:sp>
          <p:nvSpPr>
            <p:cNvPr id="23" name="Rectangle 22"/>
            <p:cNvSpPr/>
            <p:nvPr/>
          </p:nvSpPr>
          <p:spPr>
            <a:xfrm>
              <a:off x="1368899" y="4419941"/>
              <a:ext cx="1096775" cy="523220"/>
            </a:xfrm>
            <a:prstGeom prst="rect">
              <a:avLst/>
            </a:prstGeom>
          </p:spPr>
          <p:txBody>
            <a:bodyPr wrap="none">
              <a:spAutoFit/>
            </a:bodyPr>
            <a:lstStyle/>
            <a:p>
              <a:pPr algn="ctr"/>
              <a:r>
                <a:rPr lang="en-US" sz="1400" dirty="0" smtClean="0">
                  <a:solidFill>
                    <a:srgbClr val="4D4D4C"/>
                  </a:solidFill>
                  <a:latin typeface="Montserrat" charset="0"/>
                  <a:ea typeface="Montserrat" charset="0"/>
                  <a:cs typeface="Montserrat" charset="0"/>
                </a:rPr>
                <a:t>Fast Start </a:t>
              </a:r>
              <a:br>
                <a:rPr lang="en-US" sz="1400" dirty="0" smtClean="0">
                  <a:solidFill>
                    <a:srgbClr val="4D4D4C"/>
                  </a:solidFill>
                  <a:latin typeface="Montserrat" charset="0"/>
                  <a:ea typeface="Montserrat" charset="0"/>
                  <a:cs typeface="Montserrat" charset="0"/>
                </a:rPr>
              </a:br>
              <a:r>
                <a:rPr lang="en-US" sz="1400" dirty="0" smtClean="0">
                  <a:solidFill>
                    <a:srgbClr val="4D4D4C"/>
                  </a:solidFill>
                  <a:latin typeface="Montserrat" charset="0"/>
                  <a:ea typeface="Montserrat" charset="0"/>
                  <a:cs typeface="Montserrat" charset="0"/>
                </a:rPr>
                <a:t>Bonuses </a:t>
              </a:r>
              <a:endParaRPr lang="en-US" sz="1400" dirty="0">
                <a:solidFill>
                  <a:srgbClr val="4D4D4C"/>
                </a:solidFill>
              </a:endParaRPr>
            </a:p>
          </p:txBody>
        </p:sp>
        <p:sp>
          <p:nvSpPr>
            <p:cNvPr id="24" name="Rectangle 23"/>
            <p:cNvSpPr/>
            <p:nvPr/>
          </p:nvSpPr>
          <p:spPr>
            <a:xfrm>
              <a:off x="2701647" y="4452866"/>
              <a:ext cx="1385316" cy="307777"/>
            </a:xfrm>
            <a:prstGeom prst="rect">
              <a:avLst/>
            </a:prstGeom>
          </p:spPr>
          <p:txBody>
            <a:bodyPr wrap="none">
              <a:spAutoFit/>
            </a:bodyPr>
            <a:lstStyle/>
            <a:p>
              <a:pPr algn="ctr"/>
              <a:r>
                <a:rPr lang="en-US" sz="1400" dirty="0">
                  <a:solidFill>
                    <a:srgbClr val="4D4D4C"/>
                  </a:solidFill>
                  <a:latin typeface="Montserrat" panose="00000500000000000000" pitchFamily="50" charset="0"/>
                </a:rPr>
                <a:t>Commissions</a:t>
              </a:r>
              <a:endParaRPr lang="en-US" sz="1400" dirty="0">
                <a:solidFill>
                  <a:srgbClr val="4D4D4C"/>
                </a:solidFill>
                <a:latin typeface="Montserrat" panose="00000500000000000000" pitchFamily="50" charset="0"/>
                <a:ea typeface="Montserrat" charset="0"/>
                <a:cs typeface="Montserrat" charset="0"/>
              </a:endParaRPr>
            </a:p>
          </p:txBody>
        </p:sp>
        <p:sp>
          <p:nvSpPr>
            <p:cNvPr id="28" name="Rectangle 27"/>
            <p:cNvSpPr/>
            <p:nvPr/>
          </p:nvSpPr>
          <p:spPr>
            <a:xfrm>
              <a:off x="4580052" y="4452866"/>
              <a:ext cx="633507" cy="307777"/>
            </a:xfrm>
            <a:prstGeom prst="rect">
              <a:avLst/>
            </a:prstGeom>
          </p:spPr>
          <p:txBody>
            <a:bodyPr wrap="none">
              <a:spAutoFit/>
            </a:bodyPr>
            <a:lstStyle/>
            <a:p>
              <a:pPr algn="ctr"/>
              <a:r>
                <a:rPr lang="en-US" sz="1400" dirty="0" smtClean="0">
                  <a:solidFill>
                    <a:srgbClr val="4D4D4C"/>
                  </a:solidFill>
                  <a:latin typeface="Montserrat" charset="0"/>
                  <a:ea typeface="Montserrat" charset="0"/>
                  <a:cs typeface="Montserrat" charset="0"/>
                </a:rPr>
                <a:t>Total</a:t>
              </a:r>
              <a:endParaRPr lang="en-US" sz="1400" dirty="0">
                <a:solidFill>
                  <a:srgbClr val="4D4D4C"/>
                </a:solidFill>
              </a:endParaRPr>
            </a:p>
          </p:txBody>
        </p:sp>
        <p:sp>
          <p:nvSpPr>
            <p:cNvPr id="29" name="Rectangle 28"/>
            <p:cNvSpPr/>
            <p:nvPr/>
          </p:nvSpPr>
          <p:spPr bwMode="auto">
            <a:xfrm>
              <a:off x="1415480" y="3804237"/>
              <a:ext cx="3888431" cy="85655"/>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grpSp>
      <p:grpSp>
        <p:nvGrpSpPr>
          <p:cNvPr id="30" name="Group 29"/>
          <p:cNvGrpSpPr/>
          <p:nvPr/>
        </p:nvGrpSpPr>
        <p:grpSpPr>
          <a:xfrm>
            <a:off x="667351" y="2273317"/>
            <a:ext cx="6292745" cy="1154354"/>
            <a:chOff x="667351" y="2273317"/>
            <a:chExt cx="6292745" cy="1154354"/>
          </a:xfrm>
        </p:grpSpPr>
        <p:grpSp>
          <p:nvGrpSpPr>
            <p:cNvPr id="31" name="Group 30"/>
            <p:cNvGrpSpPr/>
            <p:nvPr/>
          </p:nvGrpSpPr>
          <p:grpSpPr>
            <a:xfrm>
              <a:off x="667351" y="2273317"/>
              <a:ext cx="1155680" cy="1154354"/>
              <a:chOff x="548564" y="2284327"/>
              <a:chExt cx="1155680" cy="1154354"/>
            </a:xfrm>
          </p:grpSpPr>
          <p:sp>
            <p:nvSpPr>
              <p:cNvPr id="44" name="Oval 43"/>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45" name="Rectangle 44"/>
              <p:cNvSpPr/>
              <p:nvPr/>
            </p:nvSpPr>
            <p:spPr>
              <a:xfrm>
                <a:off x="562690" y="2399839"/>
                <a:ext cx="1127429" cy="923330"/>
              </a:xfrm>
              <a:prstGeom prst="rect">
                <a:avLst/>
              </a:prstGeom>
            </p:spPr>
            <p:txBody>
              <a:bodyPr wrap="square">
                <a:spAutoFit/>
              </a:bodyPr>
              <a:lstStyle/>
              <a:p>
                <a:pPr algn="ctr"/>
                <a:r>
                  <a:rPr lang="en-US" sz="1800" dirty="0" smtClean="0">
                    <a:solidFill>
                      <a:schemeClr val="bg1"/>
                    </a:solidFill>
                    <a:latin typeface="Montserrat" panose="00000500000000000000" pitchFamily="50" charset="0"/>
                  </a:rPr>
                  <a:t>CEO</a:t>
                </a:r>
              </a:p>
              <a:p>
                <a:pPr algn="ctr"/>
                <a:r>
                  <a:rPr lang="en-US" sz="1800" b="1" dirty="0" smtClean="0">
                    <a:solidFill>
                      <a:schemeClr val="bg1"/>
                    </a:solidFill>
                    <a:latin typeface="Montserrat" panose="00000500000000000000" pitchFamily="50" charset="0"/>
                    <a:ea typeface="Montserrat" charset="0"/>
                    <a:cs typeface="Montserrat" charset="0"/>
                  </a:rPr>
                  <a:t>MEGA</a:t>
                </a:r>
              </a:p>
              <a:p>
                <a:pPr algn="ctr"/>
                <a:r>
                  <a:rPr lang="en-US" sz="1800" b="1" dirty="0" smtClean="0">
                    <a:solidFill>
                      <a:schemeClr val="bg1"/>
                    </a:solidFill>
                    <a:latin typeface="Montserrat" panose="00000500000000000000" pitchFamily="50" charset="0"/>
                    <a:ea typeface="Montserrat" charset="0"/>
                    <a:cs typeface="Montserrat" charset="0"/>
                  </a:rPr>
                  <a:t>PAK</a:t>
                </a:r>
                <a:r>
                  <a:rPr lang="en-US" sz="1800" baseline="30000" dirty="0" smtClean="0">
                    <a:solidFill>
                      <a:schemeClr val="bg1"/>
                    </a:solidFill>
                    <a:latin typeface="Montserrat" panose="00000500000000000000" pitchFamily="50" charset="0"/>
                    <a:ea typeface="Montserrat" charset="0"/>
                    <a:cs typeface="Montserrat" charset="0"/>
                  </a:rPr>
                  <a:t>™</a:t>
                </a:r>
                <a:endParaRPr lang="en-US" sz="1800" baseline="30000" dirty="0">
                  <a:solidFill>
                    <a:schemeClr val="bg1"/>
                  </a:solidFill>
                  <a:latin typeface="Montserrat" panose="00000500000000000000" pitchFamily="50" charset="0"/>
                  <a:ea typeface="Montserrat" charset="0"/>
                  <a:cs typeface="Montserrat" charset="0"/>
                </a:endParaRPr>
              </a:p>
            </p:txBody>
          </p:sp>
        </p:grpSp>
        <p:grpSp>
          <p:nvGrpSpPr>
            <p:cNvPr id="32" name="Group 31"/>
            <p:cNvGrpSpPr/>
            <p:nvPr/>
          </p:nvGrpSpPr>
          <p:grpSpPr>
            <a:xfrm>
              <a:off x="2379707" y="2273317"/>
              <a:ext cx="1155680" cy="1154354"/>
              <a:chOff x="548564" y="2284327"/>
              <a:chExt cx="1155680" cy="1154354"/>
            </a:xfrm>
          </p:grpSpPr>
          <p:sp>
            <p:nvSpPr>
              <p:cNvPr id="42" name="Oval 41"/>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43" name="Rectangle 42"/>
              <p:cNvSpPr/>
              <p:nvPr/>
            </p:nvSpPr>
            <p:spPr>
              <a:xfrm>
                <a:off x="562690" y="2399839"/>
                <a:ext cx="1127429" cy="923330"/>
              </a:xfrm>
              <a:prstGeom prst="rect">
                <a:avLst/>
              </a:prstGeom>
            </p:spPr>
            <p:txBody>
              <a:bodyPr wrap="square">
                <a:spAutoFit/>
              </a:bodyPr>
              <a:lstStyle/>
              <a:p>
                <a:pPr algn="ctr"/>
                <a:r>
                  <a:rPr lang="en-US" sz="1800" dirty="0" smtClean="0">
                    <a:solidFill>
                      <a:schemeClr val="bg1"/>
                    </a:solidFill>
                    <a:latin typeface="Montserrat" panose="00000500000000000000" pitchFamily="50" charset="0"/>
                  </a:rPr>
                  <a:t>CEO</a:t>
                </a:r>
              </a:p>
              <a:p>
                <a:pPr algn="ctr"/>
                <a:r>
                  <a:rPr lang="en-US" sz="1800" b="1" dirty="0" smtClean="0">
                    <a:solidFill>
                      <a:schemeClr val="bg1"/>
                    </a:solidFill>
                    <a:latin typeface="Montserrat" panose="00000500000000000000" pitchFamily="50" charset="0"/>
                    <a:ea typeface="Montserrat" charset="0"/>
                    <a:cs typeface="Montserrat" charset="0"/>
                  </a:rPr>
                  <a:t>MEGA</a:t>
                </a:r>
              </a:p>
              <a:p>
                <a:pPr algn="ctr"/>
                <a:r>
                  <a:rPr lang="en-US" sz="1800" b="1" dirty="0" smtClean="0">
                    <a:solidFill>
                      <a:schemeClr val="bg1"/>
                    </a:solidFill>
                    <a:latin typeface="Montserrat" panose="00000500000000000000" pitchFamily="50" charset="0"/>
                    <a:ea typeface="Montserrat" charset="0"/>
                    <a:cs typeface="Montserrat" charset="0"/>
                  </a:rPr>
                  <a:t>PAK</a:t>
                </a:r>
                <a:r>
                  <a:rPr lang="en-US" sz="1800" b="1" baseline="30000" dirty="0" smtClean="0">
                    <a:solidFill>
                      <a:schemeClr val="bg1"/>
                    </a:solidFill>
                    <a:latin typeface="Montserrat" panose="00000500000000000000" pitchFamily="50" charset="0"/>
                    <a:ea typeface="Montserrat" charset="0"/>
                    <a:cs typeface="Montserrat" charset="0"/>
                  </a:rPr>
                  <a:t>™</a:t>
                </a:r>
                <a:endParaRPr lang="en-US" sz="1800" b="1" baseline="30000" dirty="0">
                  <a:solidFill>
                    <a:schemeClr val="bg1"/>
                  </a:solidFill>
                  <a:latin typeface="Montserrat" panose="00000500000000000000" pitchFamily="50" charset="0"/>
                  <a:ea typeface="Montserrat" charset="0"/>
                  <a:cs typeface="Montserrat" charset="0"/>
                </a:endParaRPr>
              </a:p>
            </p:txBody>
          </p:sp>
        </p:grpSp>
        <p:grpSp>
          <p:nvGrpSpPr>
            <p:cNvPr id="33" name="Group 32"/>
            <p:cNvGrpSpPr/>
            <p:nvPr/>
          </p:nvGrpSpPr>
          <p:grpSpPr>
            <a:xfrm>
              <a:off x="4092063" y="2273317"/>
              <a:ext cx="1155680" cy="1154354"/>
              <a:chOff x="548564" y="2284327"/>
              <a:chExt cx="1155680" cy="1154354"/>
            </a:xfrm>
          </p:grpSpPr>
          <p:sp>
            <p:nvSpPr>
              <p:cNvPr id="40" name="Oval 39"/>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41" name="Rectangle 40"/>
              <p:cNvSpPr/>
              <p:nvPr/>
            </p:nvSpPr>
            <p:spPr>
              <a:xfrm>
                <a:off x="562690" y="2399839"/>
                <a:ext cx="1127429" cy="923330"/>
              </a:xfrm>
              <a:prstGeom prst="rect">
                <a:avLst/>
              </a:prstGeom>
            </p:spPr>
            <p:txBody>
              <a:bodyPr wrap="square">
                <a:spAutoFit/>
              </a:bodyPr>
              <a:lstStyle/>
              <a:p>
                <a:pPr algn="ctr"/>
                <a:r>
                  <a:rPr lang="en-US" sz="1800" dirty="0" smtClean="0">
                    <a:solidFill>
                      <a:schemeClr val="bg1"/>
                    </a:solidFill>
                    <a:latin typeface="Montserrat" panose="00000500000000000000" pitchFamily="50" charset="0"/>
                  </a:rPr>
                  <a:t>CEO</a:t>
                </a:r>
              </a:p>
              <a:p>
                <a:pPr algn="ctr"/>
                <a:r>
                  <a:rPr lang="en-US" sz="1800" b="1" dirty="0" smtClean="0">
                    <a:solidFill>
                      <a:schemeClr val="bg1"/>
                    </a:solidFill>
                    <a:latin typeface="Montserrat" panose="00000500000000000000" pitchFamily="50" charset="0"/>
                    <a:ea typeface="Montserrat" charset="0"/>
                    <a:cs typeface="Montserrat" charset="0"/>
                  </a:rPr>
                  <a:t>MEGA</a:t>
                </a:r>
              </a:p>
              <a:p>
                <a:pPr algn="ctr"/>
                <a:r>
                  <a:rPr lang="en-US" sz="1800" b="1" dirty="0" smtClean="0">
                    <a:solidFill>
                      <a:schemeClr val="bg1"/>
                    </a:solidFill>
                    <a:latin typeface="Montserrat" panose="00000500000000000000" pitchFamily="50" charset="0"/>
                    <a:ea typeface="Montserrat" charset="0"/>
                    <a:cs typeface="Montserrat" charset="0"/>
                  </a:rPr>
                  <a:t>PAK</a:t>
                </a:r>
                <a:r>
                  <a:rPr lang="en-US" sz="1800" b="1" baseline="30000" dirty="0" smtClean="0">
                    <a:solidFill>
                      <a:schemeClr val="bg1"/>
                    </a:solidFill>
                    <a:latin typeface="Montserrat" panose="00000500000000000000" pitchFamily="50" charset="0"/>
                    <a:ea typeface="Montserrat" charset="0"/>
                    <a:cs typeface="Montserrat" charset="0"/>
                  </a:rPr>
                  <a:t>™</a:t>
                </a:r>
                <a:endParaRPr lang="en-US" sz="1800" b="1" baseline="30000" dirty="0">
                  <a:solidFill>
                    <a:schemeClr val="bg1"/>
                  </a:solidFill>
                  <a:latin typeface="Montserrat" panose="00000500000000000000" pitchFamily="50" charset="0"/>
                  <a:ea typeface="Montserrat" charset="0"/>
                  <a:cs typeface="Montserrat" charset="0"/>
                </a:endParaRPr>
              </a:p>
            </p:txBody>
          </p:sp>
        </p:grpSp>
        <p:grpSp>
          <p:nvGrpSpPr>
            <p:cNvPr id="34" name="Group 33"/>
            <p:cNvGrpSpPr/>
            <p:nvPr/>
          </p:nvGrpSpPr>
          <p:grpSpPr>
            <a:xfrm>
              <a:off x="5804416" y="2273317"/>
              <a:ext cx="1155680" cy="1154354"/>
              <a:chOff x="548564" y="2284327"/>
              <a:chExt cx="1155680" cy="1154354"/>
            </a:xfrm>
          </p:grpSpPr>
          <p:sp>
            <p:nvSpPr>
              <p:cNvPr id="38" name="Oval 37"/>
              <p:cNvSpPr/>
              <p:nvPr/>
            </p:nvSpPr>
            <p:spPr bwMode="auto">
              <a:xfrm>
                <a:off x="548564" y="2284327"/>
                <a:ext cx="1155680" cy="1154354"/>
              </a:xfrm>
              <a:prstGeom prst="ellipse">
                <a:avLst/>
              </a:prstGeom>
              <a:solidFill>
                <a:schemeClr val="bg1">
                  <a:lumMod val="50000"/>
                </a:schemeClr>
              </a:solidFill>
              <a:ln>
                <a:noFill/>
              </a:ln>
              <a:extLst/>
            </p:spPr>
            <p:txBody>
              <a:bodyPr vert="horz" wrap="square" lIns="91440" tIns="45720" rIns="91440" bIns="45720" numCol="1" rtlCol="0" anchor="t" anchorCtr="0" compatLnSpc="1">
                <a:prstTxWarp prst="textNoShape">
                  <a:avLst/>
                </a:prstTxWarp>
              </a:bodyPr>
              <a:lstStyle/>
              <a:p>
                <a:pPr algn="ctr"/>
                <a:endParaRPr lang="en-US"/>
              </a:p>
            </p:txBody>
          </p:sp>
          <p:sp>
            <p:nvSpPr>
              <p:cNvPr id="39" name="Rectangle 38"/>
              <p:cNvSpPr/>
              <p:nvPr/>
            </p:nvSpPr>
            <p:spPr>
              <a:xfrm>
                <a:off x="562690" y="2399839"/>
                <a:ext cx="1127429" cy="923330"/>
              </a:xfrm>
              <a:prstGeom prst="rect">
                <a:avLst/>
              </a:prstGeom>
            </p:spPr>
            <p:txBody>
              <a:bodyPr wrap="square">
                <a:spAutoFit/>
              </a:bodyPr>
              <a:lstStyle/>
              <a:p>
                <a:pPr algn="ctr"/>
                <a:r>
                  <a:rPr lang="en-US" sz="1800" dirty="0" smtClean="0">
                    <a:solidFill>
                      <a:schemeClr val="bg1"/>
                    </a:solidFill>
                    <a:latin typeface="Montserrat" panose="00000500000000000000" pitchFamily="50" charset="0"/>
                  </a:rPr>
                  <a:t>CEO</a:t>
                </a:r>
              </a:p>
              <a:p>
                <a:pPr algn="ctr"/>
                <a:r>
                  <a:rPr lang="en-US" sz="1800" b="1" dirty="0" smtClean="0">
                    <a:solidFill>
                      <a:schemeClr val="bg1"/>
                    </a:solidFill>
                    <a:latin typeface="Montserrat" panose="00000500000000000000" pitchFamily="50" charset="0"/>
                    <a:ea typeface="Montserrat" charset="0"/>
                    <a:cs typeface="Montserrat" charset="0"/>
                  </a:rPr>
                  <a:t>MEGA</a:t>
                </a:r>
              </a:p>
              <a:p>
                <a:pPr algn="ctr"/>
                <a:r>
                  <a:rPr lang="en-US" sz="1800" b="1" dirty="0" smtClean="0">
                    <a:solidFill>
                      <a:schemeClr val="bg1"/>
                    </a:solidFill>
                    <a:latin typeface="Montserrat" panose="00000500000000000000" pitchFamily="50" charset="0"/>
                    <a:ea typeface="Montserrat" charset="0"/>
                    <a:cs typeface="Montserrat" charset="0"/>
                  </a:rPr>
                  <a:t>PAK</a:t>
                </a:r>
                <a:r>
                  <a:rPr lang="en-US" sz="1800" b="1" baseline="30000" dirty="0" smtClean="0">
                    <a:solidFill>
                      <a:schemeClr val="bg1"/>
                    </a:solidFill>
                    <a:latin typeface="Montserrat" panose="00000500000000000000" pitchFamily="50" charset="0"/>
                    <a:ea typeface="Montserrat" charset="0"/>
                    <a:cs typeface="Montserrat" charset="0"/>
                  </a:rPr>
                  <a:t>™</a:t>
                </a:r>
                <a:endParaRPr lang="en-US" sz="1800" b="1" baseline="30000" dirty="0">
                  <a:solidFill>
                    <a:schemeClr val="bg1"/>
                  </a:solidFill>
                  <a:latin typeface="Montserrat" panose="00000500000000000000" pitchFamily="50" charset="0"/>
                  <a:ea typeface="Montserrat" charset="0"/>
                  <a:cs typeface="Montserrat" charset="0"/>
                </a:endParaRPr>
              </a:p>
            </p:txBody>
          </p:sp>
        </p:grpSp>
        <p:sp>
          <p:nvSpPr>
            <p:cNvPr id="35" name="Rectangle 34"/>
            <p:cNvSpPr/>
            <p:nvPr/>
          </p:nvSpPr>
          <p:spPr>
            <a:xfrm>
              <a:off x="1907245" y="2558107"/>
              <a:ext cx="388248" cy="584775"/>
            </a:xfrm>
            <a:prstGeom prst="rect">
              <a:avLst/>
            </a:prstGeom>
          </p:spPr>
          <p:txBody>
            <a:bodyPr wrap="none">
              <a:spAutoFit/>
            </a:bodyPr>
            <a:lstStyle/>
            <a:p>
              <a:r>
                <a:rPr lang="en-US" sz="3200" dirty="0">
                  <a:solidFill>
                    <a:srgbClr val="DB4F30"/>
                  </a:solidFill>
                  <a:latin typeface="Montserrat" charset="0"/>
                  <a:ea typeface="Montserrat" charset="0"/>
                  <a:cs typeface="Montserrat" charset="0"/>
                </a:rPr>
                <a:t>+</a:t>
              </a:r>
              <a:endParaRPr lang="en-US" sz="3200" dirty="0"/>
            </a:p>
          </p:txBody>
        </p:sp>
        <p:sp>
          <p:nvSpPr>
            <p:cNvPr id="36" name="Rectangle 35"/>
            <p:cNvSpPr/>
            <p:nvPr/>
          </p:nvSpPr>
          <p:spPr>
            <a:xfrm>
              <a:off x="3619601" y="2558107"/>
              <a:ext cx="388248" cy="584775"/>
            </a:xfrm>
            <a:prstGeom prst="rect">
              <a:avLst/>
            </a:prstGeom>
          </p:spPr>
          <p:txBody>
            <a:bodyPr wrap="none">
              <a:spAutoFit/>
            </a:bodyPr>
            <a:lstStyle/>
            <a:p>
              <a:r>
                <a:rPr lang="en-US" sz="3200" dirty="0">
                  <a:solidFill>
                    <a:srgbClr val="DB4F30"/>
                  </a:solidFill>
                  <a:latin typeface="Montserrat" charset="0"/>
                  <a:ea typeface="Montserrat" charset="0"/>
                  <a:cs typeface="Montserrat" charset="0"/>
                </a:rPr>
                <a:t>+</a:t>
              </a:r>
              <a:endParaRPr lang="en-US" sz="3200" dirty="0"/>
            </a:p>
          </p:txBody>
        </p:sp>
        <p:sp>
          <p:nvSpPr>
            <p:cNvPr id="37" name="Rectangle 36"/>
            <p:cNvSpPr/>
            <p:nvPr/>
          </p:nvSpPr>
          <p:spPr>
            <a:xfrm>
              <a:off x="5331957" y="2558107"/>
              <a:ext cx="388248" cy="584775"/>
            </a:xfrm>
            <a:prstGeom prst="rect">
              <a:avLst/>
            </a:prstGeom>
          </p:spPr>
          <p:txBody>
            <a:bodyPr wrap="none">
              <a:spAutoFit/>
            </a:bodyPr>
            <a:lstStyle/>
            <a:p>
              <a:r>
                <a:rPr lang="en-US" sz="3200" dirty="0">
                  <a:solidFill>
                    <a:srgbClr val="DB4F30"/>
                  </a:solidFill>
                  <a:latin typeface="Montserrat" charset="0"/>
                  <a:ea typeface="Montserrat" charset="0"/>
                  <a:cs typeface="Montserrat" charset="0"/>
                </a:rPr>
                <a:t>+</a:t>
              </a:r>
              <a:endParaRPr lang="en-US" sz="3200" dirty="0"/>
            </a:p>
          </p:txBody>
        </p:sp>
      </p:grpSp>
    </p:spTree>
    <p:extLst>
      <p:ext uri="{BB962C8B-B14F-4D97-AF65-F5344CB8AC3E}">
        <p14:creationId xmlns:p14="http://schemas.microsoft.com/office/powerpoint/2010/main" val="345475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786770"/>
            <a:ext cx="4896544" cy="55399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Getting Paid Basics</a:t>
            </a:r>
            <a:endParaRPr lang="en-US" sz="3750" b="1" dirty="0">
              <a:solidFill>
                <a:srgbClr val="4D4D4C"/>
              </a:solidFill>
              <a:latin typeface="Arial Bold" charset="0"/>
            </a:endParaRPr>
          </a:p>
        </p:txBody>
      </p:sp>
      <p:sp>
        <p:nvSpPr>
          <p:cNvPr id="7" name="Rectangle 6"/>
          <p:cNvSpPr/>
          <p:nvPr/>
        </p:nvSpPr>
        <p:spPr>
          <a:xfrm>
            <a:off x="670626" y="1706633"/>
            <a:ext cx="6289470" cy="360040"/>
          </a:xfrm>
          <a:prstGeom prst="rect">
            <a:avLst/>
          </a:prstGeom>
        </p:spPr>
        <p:txBody>
          <a:bodyPr wrap="square">
            <a:noAutofit/>
          </a:bodyPr>
          <a:lstStyle/>
          <a:p>
            <a:pPr>
              <a:tabLst>
                <a:tab pos="333375" algn="r"/>
                <a:tab pos="455613" algn="l"/>
              </a:tabLst>
            </a:pPr>
            <a:r>
              <a:rPr lang="en-US" sz="1800" dirty="0" smtClean="0">
                <a:solidFill>
                  <a:srgbClr val="4D4D4C"/>
                </a:solidFill>
                <a:latin typeface="Montserrat" charset="0"/>
                <a:ea typeface="Montserrat" charset="0"/>
                <a:cs typeface="Montserrat" charset="0"/>
              </a:rPr>
              <a:t>Fast Start, Quick Start &amp; 1</a:t>
            </a:r>
            <a:r>
              <a:rPr lang="en-US" sz="1800" baseline="30000" dirty="0" smtClean="0">
                <a:solidFill>
                  <a:srgbClr val="4D4D4C"/>
                </a:solidFill>
                <a:latin typeface="Montserrat" charset="0"/>
                <a:ea typeface="Montserrat" charset="0"/>
                <a:cs typeface="Montserrat" charset="0"/>
              </a:rPr>
              <a:t>st </a:t>
            </a:r>
            <a:r>
              <a:rPr lang="en-US" sz="1800" dirty="0" smtClean="0">
                <a:solidFill>
                  <a:srgbClr val="4D4D4C"/>
                </a:solidFill>
                <a:latin typeface="Montserrat" charset="0"/>
                <a:ea typeface="Montserrat" charset="0"/>
                <a:cs typeface="Montserrat" charset="0"/>
              </a:rPr>
              <a:t>Stage </a:t>
            </a:r>
            <a:r>
              <a:rPr lang="en-US" sz="1800" smtClean="0">
                <a:solidFill>
                  <a:srgbClr val="4D4D4C"/>
                </a:solidFill>
                <a:latin typeface="Montserrat" charset="0"/>
                <a:ea typeface="Montserrat" charset="0"/>
                <a:cs typeface="Montserrat" charset="0"/>
              </a:rPr>
              <a:t>of Coding Bonuses</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81903" y="1484784"/>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5" name="TextBox 4"/>
          <p:cNvSpPr txBox="1"/>
          <p:nvPr/>
        </p:nvSpPr>
        <p:spPr>
          <a:xfrm>
            <a:off x="681903" y="4795771"/>
            <a:ext cx="6400802" cy="892552"/>
          </a:xfrm>
          <a:prstGeom prst="rect">
            <a:avLst/>
          </a:prstGeom>
          <a:noFill/>
        </p:spPr>
        <p:txBody>
          <a:bodyPr wrap="square" rtlCol="0">
            <a:spAutoFit/>
          </a:bodyPr>
          <a:lstStyle/>
          <a:p>
            <a:r>
              <a:rPr lang="en-US" sz="1000" dirty="0" smtClean="0">
                <a:solidFill>
                  <a:srgbClr val="4D4D4C"/>
                </a:solidFill>
                <a:latin typeface="Montserrat" charset="0"/>
                <a:ea typeface="Montserrat" charset="0"/>
                <a:cs typeface="Montserrat" charset="0"/>
              </a:rPr>
              <a:t>*Sales Associate with avg. customer order value 150 BV</a:t>
            </a:r>
          </a:p>
          <a:p>
            <a:endParaRPr lang="en-US" sz="1000" dirty="0">
              <a:solidFill>
                <a:srgbClr val="4D4D4C"/>
              </a:solidFill>
              <a:latin typeface="Montserrat" charset="0"/>
              <a:ea typeface="Montserrat" charset="0"/>
              <a:cs typeface="Montserrat" charset="0"/>
            </a:endParaRPr>
          </a:p>
          <a:p>
            <a:r>
              <a:rPr lang="en-US" sz="800" dirty="0">
                <a:latin typeface="Montserrat" charset="0"/>
                <a:ea typeface="Montserrat" charset="0"/>
                <a:cs typeface="Montserrat" charset="0"/>
              </a:rPr>
              <a:t>Potential commissions in this example are based on earnings from Quick Start, Fast Start, Residual and </a:t>
            </a:r>
            <a:r>
              <a:rPr lang="en-US" sz="800" dirty="0" smtClean="0">
                <a:latin typeface="Montserrat" charset="0"/>
                <a:ea typeface="Montserrat" charset="0"/>
                <a:cs typeface="Montserrat" charset="0"/>
              </a:rPr>
              <a:t>1</a:t>
            </a:r>
            <a:r>
              <a:rPr lang="en-US" sz="800" baseline="30000" dirty="0" smtClean="0">
                <a:latin typeface="Montserrat" charset="0"/>
                <a:ea typeface="Montserrat" charset="0"/>
                <a:cs typeface="Montserrat" charset="0"/>
              </a:rPr>
              <a:t>st</a:t>
            </a:r>
            <a:r>
              <a:rPr lang="en-US" sz="800" dirty="0" smtClean="0">
                <a:latin typeface="Montserrat" charset="0"/>
                <a:ea typeface="Montserrat" charset="0"/>
                <a:cs typeface="Montserrat" charset="0"/>
              </a:rPr>
              <a:t> stage of Coding </a:t>
            </a:r>
            <a:r>
              <a:rPr lang="en-US" sz="800" dirty="0">
                <a:latin typeface="Montserrat" charset="0"/>
                <a:ea typeface="Montserrat" charset="0"/>
                <a:cs typeface="Montserrat" charset="0"/>
              </a:rPr>
              <a:t>Bonuses. Youngevity prohibits distributor income claims; each distributor's earnings, if at all, will vary based on differing economic and demographic </a:t>
            </a:r>
            <a:r>
              <a:rPr lang="en-US" sz="800" dirty="0" smtClean="0">
                <a:latin typeface="Montserrat" charset="0"/>
                <a:ea typeface="Montserrat" charset="0"/>
                <a:cs typeface="Montserrat" charset="0"/>
              </a:rPr>
              <a:t>conditions.</a:t>
            </a:r>
            <a:r>
              <a:rPr lang="en-US" sz="800" dirty="0" smtClean="0">
                <a:solidFill>
                  <a:srgbClr val="4D4D4C"/>
                </a:solidFill>
                <a:latin typeface="Montserrat" charset="0"/>
                <a:ea typeface="Montserrat" charset="0"/>
                <a:cs typeface="Montserrat" charset="0"/>
              </a:rPr>
              <a:t> </a:t>
            </a:r>
            <a:endParaRPr lang="en-US" sz="800" dirty="0">
              <a:latin typeface="Montserrat" charset="0"/>
              <a:ea typeface="Montserrat" charset="0"/>
              <a:cs typeface="Montserrat" charset="0"/>
            </a:endParaRPr>
          </a:p>
          <a:p>
            <a:endParaRPr lang="en-US" sz="800" dirty="0">
              <a:latin typeface="Montserrat" charset="0"/>
              <a:ea typeface="Montserrat" charset="0"/>
              <a:cs typeface="Montserrat"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019355808"/>
              </p:ext>
            </p:extLst>
          </p:nvPr>
        </p:nvGraphicFramePr>
        <p:xfrm>
          <a:off x="681904" y="2226307"/>
          <a:ext cx="6400801" cy="2370230"/>
        </p:xfrm>
        <a:graphic>
          <a:graphicData uri="http://schemas.openxmlformats.org/drawingml/2006/table">
            <a:tbl>
              <a:tblPr firstRow="1" bandRow="1">
                <a:tableStyleId>{21E4AEA4-8DFA-4A89-87EB-49C32662AFE0}</a:tableStyleId>
              </a:tblPr>
              <a:tblGrid>
                <a:gridCol w="1093616">
                  <a:extLst>
                    <a:ext uri="{9D8B030D-6E8A-4147-A177-3AD203B41FA5}">
                      <a16:colId xmlns:a16="http://schemas.microsoft.com/office/drawing/2014/main" xmlns="" val="20000"/>
                    </a:ext>
                  </a:extLst>
                </a:gridCol>
                <a:gridCol w="1593881">
                  <a:extLst>
                    <a:ext uri="{9D8B030D-6E8A-4147-A177-3AD203B41FA5}">
                      <a16:colId xmlns:a16="http://schemas.microsoft.com/office/drawing/2014/main" xmlns="" val="20001"/>
                    </a:ext>
                  </a:extLst>
                </a:gridCol>
                <a:gridCol w="1188257">
                  <a:extLst>
                    <a:ext uri="{9D8B030D-6E8A-4147-A177-3AD203B41FA5}">
                      <a16:colId xmlns:a16="http://schemas.microsoft.com/office/drawing/2014/main" xmlns="" val="20002"/>
                    </a:ext>
                  </a:extLst>
                </a:gridCol>
                <a:gridCol w="1322318">
                  <a:extLst>
                    <a:ext uri="{9D8B030D-6E8A-4147-A177-3AD203B41FA5}">
                      <a16:colId xmlns:a16="http://schemas.microsoft.com/office/drawing/2014/main" xmlns="" val="20003"/>
                    </a:ext>
                  </a:extLst>
                </a:gridCol>
                <a:gridCol w="1202729">
                  <a:extLst>
                    <a:ext uri="{9D8B030D-6E8A-4147-A177-3AD203B41FA5}">
                      <a16:colId xmlns:a16="http://schemas.microsoft.com/office/drawing/2014/main" xmlns="" val="20004"/>
                    </a:ext>
                  </a:extLst>
                </a:gridCol>
              </a:tblGrid>
              <a:tr h="467890">
                <a:tc>
                  <a:txBody>
                    <a:bodyPr/>
                    <a:lstStyle/>
                    <a:p>
                      <a:pPr algn="ctr"/>
                      <a:r>
                        <a:rPr lang="en-US" sz="1200" b="0" i="0" dirty="0" smtClean="0">
                          <a:latin typeface="Montserrat" charset="0"/>
                          <a:ea typeface="Montserrat" charset="0"/>
                          <a:cs typeface="Montserrat" charset="0"/>
                        </a:rPr>
                        <a:t>Number of</a:t>
                      </a:r>
                    </a:p>
                    <a:p>
                      <a:pPr algn="ctr"/>
                      <a:r>
                        <a:rPr lang="en-US" sz="1200" b="0" i="0" dirty="0" smtClean="0">
                          <a:latin typeface="Montserrat" charset="0"/>
                          <a:ea typeface="Montserrat" charset="0"/>
                          <a:cs typeface="Montserrat" charset="0"/>
                        </a:rPr>
                        <a:t>Customers*</a:t>
                      </a:r>
                      <a:endParaRPr lang="en-US" sz="1200" b="0" i="0" dirty="0">
                        <a:latin typeface="Montserrat" charset="0"/>
                        <a:ea typeface="Montserrat" charset="0"/>
                        <a:cs typeface="Montserrat" charset="0"/>
                      </a:endParaRPr>
                    </a:p>
                  </a:txBody>
                  <a:tcPr>
                    <a:solidFill>
                      <a:srgbClr val="1F959A"/>
                    </a:solidFill>
                  </a:tcPr>
                </a:tc>
                <a:tc>
                  <a:txBody>
                    <a:bodyPr/>
                    <a:lstStyle/>
                    <a:p>
                      <a:pPr algn="ctr"/>
                      <a:r>
                        <a:rPr lang="en-US" sz="1200" b="0" i="0" dirty="0" smtClean="0">
                          <a:latin typeface="Montserrat" charset="0"/>
                          <a:ea typeface="Montserrat" charset="0"/>
                          <a:cs typeface="Montserrat" charset="0"/>
                        </a:rPr>
                        <a:t>Minimum</a:t>
                      </a:r>
                    </a:p>
                    <a:p>
                      <a:pPr algn="ctr"/>
                      <a:r>
                        <a:rPr lang="en-US" sz="1200" b="0" i="0" dirty="0" smtClean="0">
                          <a:latin typeface="Montserrat" charset="0"/>
                          <a:ea typeface="Montserrat" charset="0"/>
                          <a:cs typeface="Montserrat" charset="0"/>
                        </a:rPr>
                        <a:t>Commission</a:t>
                      </a:r>
                      <a:endParaRPr lang="en-US" sz="1200" b="0" i="0" dirty="0">
                        <a:latin typeface="Montserrat" charset="0"/>
                        <a:ea typeface="Montserrat" charset="0"/>
                        <a:cs typeface="Montserrat" charset="0"/>
                      </a:endParaRPr>
                    </a:p>
                  </a:txBody>
                  <a:tcPr>
                    <a:solidFill>
                      <a:srgbClr val="1F959A"/>
                    </a:solidFill>
                  </a:tcPr>
                </a:tc>
                <a:tc>
                  <a:txBody>
                    <a:bodyPr/>
                    <a:lstStyle/>
                    <a:p>
                      <a:pPr algn="ctr"/>
                      <a:r>
                        <a:rPr lang="en-US" sz="1200" b="0" i="0" dirty="0" smtClean="0">
                          <a:latin typeface="Montserrat" charset="0"/>
                          <a:ea typeface="Montserrat" charset="0"/>
                          <a:cs typeface="Montserrat" charset="0"/>
                        </a:rPr>
                        <a:t>Number of</a:t>
                      </a:r>
                    </a:p>
                    <a:p>
                      <a:pPr algn="ctr"/>
                      <a:r>
                        <a:rPr lang="en-US" sz="1200" b="0" i="0" dirty="0" smtClean="0">
                          <a:latin typeface="Montserrat" charset="0"/>
                          <a:ea typeface="Montserrat" charset="0"/>
                          <a:cs typeface="Montserrat" charset="0"/>
                        </a:rPr>
                        <a:t>CEO Packs</a:t>
                      </a:r>
                      <a:endParaRPr lang="en-US" sz="1200" b="0" i="0" dirty="0">
                        <a:latin typeface="Montserrat" charset="0"/>
                        <a:ea typeface="Montserrat" charset="0"/>
                        <a:cs typeface="Montserrat" charset="0"/>
                      </a:endParaRPr>
                    </a:p>
                  </a:txBody>
                  <a:tcPr>
                    <a:solidFill>
                      <a:srgbClr val="1F959A"/>
                    </a:solidFill>
                  </a:tcPr>
                </a:tc>
                <a:tc>
                  <a:txBody>
                    <a:bodyPr/>
                    <a:lstStyle/>
                    <a:p>
                      <a:pPr algn="ctr"/>
                      <a:r>
                        <a:rPr lang="en-US" sz="1200" b="0" i="0" dirty="0" smtClean="0">
                          <a:latin typeface="Montserrat" charset="0"/>
                          <a:ea typeface="Montserrat" charset="0"/>
                          <a:cs typeface="Montserrat" charset="0"/>
                        </a:rPr>
                        <a:t>Minimum</a:t>
                      </a:r>
                    </a:p>
                    <a:p>
                      <a:pPr algn="ctr"/>
                      <a:r>
                        <a:rPr lang="en-US" sz="1200" b="0" i="0" dirty="0" smtClean="0">
                          <a:latin typeface="Montserrat" charset="0"/>
                          <a:ea typeface="Montserrat" charset="0"/>
                          <a:cs typeface="Montserrat" charset="0"/>
                        </a:rPr>
                        <a:t>Commission</a:t>
                      </a:r>
                      <a:endParaRPr lang="en-US" sz="1200" b="0" i="0" dirty="0">
                        <a:latin typeface="Montserrat" charset="0"/>
                        <a:ea typeface="Montserrat" charset="0"/>
                        <a:cs typeface="Montserrat" charset="0"/>
                      </a:endParaRPr>
                    </a:p>
                  </a:txBody>
                  <a:tcPr>
                    <a:solidFill>
                      <a:srgbClr val="1F959A"/>
                    </a:solidFill>
                  </a:tcPr>
                </a:tc>
                <a:tc>
                  <a:txBody>
                    <a:bodyPr/>
                    <a:lstStyle/>
                    <a:p>
                      <a:pPr algn="ctr"/>
                      <a:r>
                        <a:rPr lang="en-US" sz="1200" b="0" i="0" dirty="0" smtClean="0">
                          <a:latin typeface="Montserrat" charset="0"/>
                          <a:ea typeface="Montserrat" charset="0"/>
                          <a:cs typeface="Montserrat" charset="0"/>
                        </a:rPr>
                        <a:t>Min. Monthly</a:t>
                      </a:r>
                      <a:r>
                        <a:rPr lang="en-US" sz="1200" b="0" i="0" baseline="0" dirty="0" smtClean="0">
                          <a:latin typeface="Montserrat" charset="0"/>
                          <a:ea typeface="Montserrat" charset="0"/>
                          <a:cs typeface="Montserrat" charset="0"/>
                        </a:rPr>
                        <a:t> Income</a:t>
                      </a:r>
                      <a:endParaRPr lang="en-US" sz="1200" b="0" i="0" dirty="0">
                        <a:latin typeface="Montserrat" charset="0"/>
                        <a:ea typeface="Montserrat" charset="0"/>
                        <a:cs typeface="Montserrat" charset="0"/>
                      </a:endParaRPr>
                    </a:p>
                  </a:txBody>
                  <a:tcPr>
                    <a:solidFill>
                      <a:srgbClr val="1F959A"/>
                    </a:solidFill>
                  </a:tcPr>
                </a:tc>
                <a:extLst>
                  <a:ext uri="{0D108BD9-81ED-4DB2-BD59-A6C34878D82A}">
                    <a16:rowId xmlns:a16="http://schemas.microsoft.com/office/drawing/2014/main" xmlns="" val="10000"/>
                  </a:ext>
                </a:extLst>
              </a:tr>
              <a:tr h="380468">
                <a:tc>
                  <a:txBody>
                    <a:bodyPr/>
                    <a:lstStyle/>
                    <a:p>
                      <a:pPr algn="ctr"/>
                      <a:r>
                        <a:rPr lang="en-US" sz="1400" b="0" i="0" dirty="0" smtClean="0">
                          <a:latin typeface="Montserrat" charset="0"/>
                          <a:ea typeface="Montserrat" charset="0"/>
                          <a:cs typeface="Montserrat" charset="0"/>
                        </a:rPr>
                        <a:t>1</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  $45</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1</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$148</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$193</a:t>
                      </a:r>
                      <a:endParaRPr lang="en-US" sz="1400" b="0" i="0" dirty="0">
                        <a:latin typeface="Montserrat" charset="0"/>
                        <a:ea typeface="Montserrat" charset="0"/>
                        <a:cs typeface="Montserrat" charset="0"/>
                      </a:endParaRPr>
                    </a:p>
                  </a:txBody>
                  <a:tcPr anchor="ctr">
                    <a:solidFill>
                      <a:srgbClr val="42C4D0"/>
                    </a:solidFill>
                  </a:tcPr>
                </a:tc>
                <a:extLst>
                  <a:ext uri="{0D108BD9-81ED-4DB2-BD59-A6C34878D82A}">
                    <a16:rowId xmlns:a16="http://schemas.microsoft.com/office/drawing/2014/main" xmlns="" val="10001"/>
                  </a:ext>
                </a:extLst>
              </a:tr>
              <a:tr h="380468">
                <a:tc>
                  <a:txBody>
                    <a:bodyPr/>
                    <a:lstStyle/>
                    <a:p>
                      <a:pPr algn="ctr"/>
                      <a:r>
                        <a:rPr lang="en-US" sz="1400" b="0" i="0" dirty="0" smtClean="0">
                          <a:latin typeface="Montserrat" charset="0"/>
                          <a:ea typeface="Montserrat" charset="0"/>
                          <a:cs typeface="Montserrat" charset="0"/>
                        </a:rPr>
                        <a:t>2</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  $90</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2</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$296</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$386</a:t>
                      </a:r>
                      <a:endParaRPr lang="en-US" sz="1400" b="0" i="0" dirty="0">
                        <a:latin typeface="Montserrat" charset="0"/>
                        <a:ea typeface="Montserrat" charset="0"/>
                        <a:cs typeface="Montserrat" charset="0"/>
                      </a:endParaRPr>
                    </a:p>
                  </a:txBody>
                  <a:tcPr anchor="ctr">
                    <a:solidFill>
                      <a:srgbClr val="8BD5DE"/>
                    </a:solidFill>
                  </a:tcPr>
                </a:tc>
                <a:extLst>
                  <a:ext uri="{0D108BD9-81ED-4DB2-BD59-A6C34878D82A}">
                    <a16:rowId xmlns:a16="http://schemas.microsoft.com/office/drawing/2014/main" xmlns="" val="10002"/>
                  </a:ext>
                </a:extLst>
              </a:tr>
              <a:tr h="380468">
                <a:tc>
                  <a:txBody>
                    <a:bodyPr/>
                    <a:lstStyle/>
                    <a:p>
                      <a:pPr algn="ctr"/>
                      <a:r>
                        <a:rPr lang="en-US" sz="1400" b="0" i="0" dirty="0" smtClean="0">
                          <a:latin typeface="Montserrat" charset="0"/>
                          <a:ea typeface="Montserrat" charset="0"/>
                          <a:cs typeface="Montserrat" charset="0"/>
                        </a:rPr>
                        <a:t>3</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$135</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3</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$444</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$579</a:t>
                      </a:r>
                      <a:endParaRPr lang="en-US" sz="1400" b="0" i="0" dirty="0">
                        <a:latin typeface="Montserrat" charset="0"/>
                        <a:ea typeface="Montserrat" charset="0"/>
                        <a:cs typeface="Montserrat" charset="0"/>
                      </a:endParaRPr>
                    </a:p>
                  </a:txBody>
                  <a:tcPr anchor="ctr">
                    <a:solidFill>
                      <a:srgbClr val="42C4D0"/>
                    </a:solidFill>
                  </a:tcPr>
                </a:tc>
                <a:extLst>
                  <a:ext uri="{0D108BD9-81ED-4DB2-BD59-A6C34878D82A}">
                    <a16:rowId xmlns:a16="http://schemas.microsoft.com/office/drawing/2014/main" xmlns="" val="10003"/>
                  </a:ext>
                </a:extLst>
              </a:tr>
              <a:tr h="380468">
                <a:tc>
                  <a:txBody>
                    <a:bodyPr/>
                    <a:lstStyle/>
                    <a:p>
                      <a:pPr algn="ctr"/>
                      <a:r>
                        <a:rPr lang="en-US" sz="1400" b="0" i="0" dirty="0" smtClean="0">
                          <a:latin typeface="Montserrat" charset="0"/>
                          <a:ea typeface="Montserrat" charset="0"/>
                          <a:cs typeface="Montserrat" charset="0"/>
                        </a:rPr>
                        <a:t>4</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$180</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4</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$592</a:t>
                      </a:r>
                      <a:endParaRPr lang="en-US" sz="1400" b="0" i="0" dirty="0">
                        <a:latin typeface="Montserrat" charset="0"/>
                        <a:ea typeface="Montserrat" charset="0"/>
                        <a:cs typeface="Montserrat" charset="0"/>
                      </a:endParaRPr>
                    </a:p>
                  </a:txBody>
                  <a:tcPr anchor="ctr">
                    <a:solidFill>
                      <a:srgbClr val="8BD5DE"/>
                    </a:solidFill>
                  </a:tcPr>
                </a:tc>
                <a:tc>
                  <a:txBody>
                    <a:bodyPr/>
                    <a:lstStyle/>
                    <a:p>
                      <a:pPr algn="ctr"/>
                      <a:r>
                        <a:rPr lang="en-US" sz="1400" b="0" i="0" dirty="0" smtClean="0">
                          <a:latin typeface="Montserrat" charset="0"/>
                          <a:ea typeface="Montserrat" charset="0"/>
                          <a:cs typeface="Montserrat" charset="0"/>
                        </a:rPr>
                        <a:t>$772</a:t>
                      </a:r>
                      <a:endParaRPr lang="en-US" sz="1400" b="0" i="0" dirty="0">
                        <a:latin typeface="Montserrat" charset="0"/>
                        <a:ea typeface="Montserrat" charset="0"/>
                        <a:cs typeface="Montserrat" charset="0"/>
                      </a:endParaRPr>
                    </a:p>
                  </a:txBody>
                  <a:tcPr anchor="ctr">
                    <a:solidFill>
                      <a:srgbClr val="8BD5DE"/>
                    </a:solidFill>
                  </a:tcPr>
                </a:tc>
                <a:extLst>
                  <a:ext uri="{0D108BD9-81ED-4DB2-BD59-A6C34878D82A}">
                    <a16:rowId xmlns:a16="http://schemas.microsoft.com/office/drawing/2014/main" xmlns="" val="10004"/>
                  </a:ext>
                </a:extLst>
              </a:tr>
              <a:tr h="380468">
                <a:tc>
                  <a:txBody>
                    <a:bodyPr/>
                    <a:lstStyle/>
                    <a:p>
                      <a:pPr algn="ctr"/>
                      <a:r>
                        <a:rPr lang="en-US" sz="1400" b="0" i="0" dirty="0" smtClean="0">
                          <a:latin typeface="Montserrat" charset="0"/>
                          <a:ea typeface="Montserrat" charset="0"/>
                          <a:cs typeface="Montserrat" charset="0"/>
                        </a:rPr>
                        <a:t>5</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$225</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5</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$740</a:t>
                      </a:r>
                      <a:endParaRPr lang="en-US" sz="1400" b="0" i="0" dirty="0">
                        <a:latin typeface="Montserrat" charset="0"/>
                        <a:ea typeface="Montserrat" charset="0"/>
                        <a:cs typeface="Montserrat" charset="0"/>
                      </a:endParaRPr>
                    </a:p>
                  </a:txBody>
                  <a:tcPr anchor="ctr">
                    <a:solidFill>
                      <a:srgbClr val="42C4D0"/>
                    </a:solidFill>
                  </a:tcPr>
                </a:tc>
                <a:tc>
                  <a:txBody>
                    <a:bodyPr/>
                    <a:lstStyle/>
                    <a:p>
                      <a:pPr algn="ctr"/>
                      <a:r>
                        <a:rPr lang="en-US" sz="1400" b="0" i="0" dirty="0" smtClean="0">
                          <a:latin typeface="Montserrat" charset="0"/>
                          <a:ea typeface="Montserrat" charset="0"/>
                          <a:cs typeface="Montserrat" charset="0"/>
                        </a:rPr>
                        <a:t>$965</a:t>
                      </a:r>
                      <a:endParaRPr lang="en-US" sz="1400" b="0" i="0" dirty="0">
                        <a:latin typeface="Montserrat" charset="0"/>
                        <a:ea typeface="Montserrat" charset="0"/>
                        <a:cs typeface="Montserrat" charset="0"/>
                      </a:endParaRPr>
                    </a:p>
                  </a:txBody>
                  <a:tcPr anchor="ctr">
                    <a:solidFill>
                      <a:srgbClr val="42C4D0"/>
                    </a:solidFill>
                  </a:tcPr>
                </a:tc>
                <a:extLst>
                  <a:ext uri="{0D108BD9-81ED-4DB2-BD59-A6C34878D82A}">
                    <a16:rowId xmlns:a16="http://schemas.microsoft.com/office/drawing/2014/main" xmlns="" val="10005"/>
                  </a:ext>
                </a:extLst>
              </a:tr>
            </a:tbl>
          </a:graphicData>
        </a:graphic>
      </p:graphicFrame>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7876" t="16125" r="12464" b="-891"/>
          <a:stretch/>
        </p:blipFill>
        <p:spPr>
          <a:xfrm>
            <a:off x="7392144" y="0"/>
            <a:ext cx="4824536" cy="6957392"/>
          </a:xfrm>
          <a:prstGeom prst="rect">
            <a:avLst/>
          </a:prstGeom>
        </p:spPr>
      </p:pic>
    </p:spTree>
    <p:extLst>
      <p:ext uri="{BB962C8B-B14F-4D97-AF65-F5344CB8AC3E}">
        <p14:creationId xmlns:p14="http://schemas.microsoft.com/office/powerpoint/2010/main" val="245779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786770"/>
            <a:ext cx="5832648" cy="553998"/>
          </a:xfrm>
          <a:prstGeom prst="rect">
            <a:avLst/>
          </a:prstGeom>
          <a:noFill/>
        </p:spPr>
        <p:txBody>
          <a:bodyPr wrap="square" rtlCol="0">
            <a:spAutoFit/>
          </a:bodyPr>
          <a:lstStyle/>
          <a:p>
            <a:pPr>
              <a:lnSpc>
                <a:spcPct val="80000"/>
              </a:lnSpc>
            </a:pPr>
            <a:r>
              <a:rPr lang="en-US" sz="3750" b="1" smtClean="0">
                <a:solidFill>
                  <a:srgbClr val="4D4D4C"/>
                </a:solidFill>
                <a:latin typeface="Arial Bold" charset="0"/>
              </a:rPr>
              <a:t>Monthly </a:t>
            </a:r>
            <a:r>
              <a:rPr lang="en-US" sz="3750" b="1" dirty="0" smtClean="0">
                <a:solidFill>
                  <a:srgbClr val="4D4D4C"/>
                </a:solidFill>
                <a:latin typeface="Arial Bold" charset="0"/>
              </a:rPr>
              <a:t>Residual Bonus</a:t>
            </a:r>
            <a:endParaRPr lang="en-US" sz="3750" b="1" dirty="0">
              <a:solidFill>
                <a:srgbClr val="4D4D4C"/>
              </a:solidFill>
              <a:latin typeface="Arial Bold" charset="0"/>
            </a:endParaRPr>
          </a:p>
        </p:txBody>
      </p:sp>
      <p:sp>
        <p:nvSpPr>
          <p:cNvPr id="7" name="Rectangle 6"/>
          <p:cNvSpPr/>
          <p:nvPr/>
        </p:nvSpPr>
        <p:spPr>
          <a:xfrm>
            <a:off x="670626" y="1717174"/>
            <a:ext cx="5580620" cy="327309"/>
          </a:xfrm>
          <a:prstGeom prst="rect">
            <a:avLst/>
          </a:prstGeom>
        </p:spPr>
        <p:txBody>
          <a:bodyPr wrap="square">
            <a:noAutofit/>
          </a:bodyPr>
          <a:lstStyle/>
          <a:p>
            <a:pPr>
              <a:tabLst>
                <a:tab pos="333375" algn="r"/>
                <a:tab pos="455613" algn="l"/>
              </a:tabLst>
            </a:pPr>
            <a:r>
              <a:rPr lang="en-US" sz="1800" dirty="0" smtClean="0">
                <a:solidFill>
                  <a:srgbClr val="4D4D4C"/>
                </a:solidFill>
                <a:latin typeface="Montserrat" charset="0"/>
                <a:ea typeface="Montserrat" charset="0"/>
                <a:cs typeface="Montserrat" charset="0"/>
              </a:rPr>
              <a:t>What is your goal?</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81903" y="1484784"/>
            <a:ext cx="1080195" cy="89266"/>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5" name="TextBox 4"/>
          <p:cNvSpPr txBox="1"/>
          <p:nvPr/>
        </p:nvSpPr>
        <p:spPr>
          <a:xfrm>
            <a:off x="681903" y="5826750"/>
            <a:ext cx="6400802" cy="338554"/>
          </a:xfrm>
          <a:prstGeom prst="rect">
            <a:avLst/>
          </a:prstGeom>
          <a:noFill/>
        </p:spPr>
        <p:txBody>
          <a:bodyPr wrap="square" rtlCol="0">
            <a:spAutoFit/>
          </a:bodyPr>
          <a:lstStyle/>
          <a:p>
            <a:r>
              <a:rPr lang="en-US" sz="800" dirty="0" smtClean="0">
                <a:latin typeface="Montserrat" charset="0"/>
                <a:ea typeface="Montserrat" charset="0"/>
                <a:cs typeface="Montserrat" charset="0"/>
              </a:rPr>
              <a:t>*For </a:t>
            </a:r>
            <a:r>
              <a:rPr lang="en-US" sz="800" dirty="0">
                <a:latin typeface="Montserrat" charset="0"/>
                <a:ea typeface="Montserrat" charset="0"/>
                <a:cs typeface="Montserrat" charset="0"/>
              </a:rPr>
              <a:t>training and illustration purposes only. Actual results may vary based upon many factors. Monthly residual based  on 150BV at all distributor </a:t>
            </a:r>
            <a:r>
              <a:rPr lang="en-US" sz="800" dirty="0" smtClean="0">
                <a:latin typeface="Montserrat" charset="0"/>
                <a:ea typeface="Montserrat" charset="0"/>
                <a:cs typeface="Montserrat" charset="0"/>
              </a:rPr>
              <a:t>and customers positions.</a:t>
            </a:r>
            <a:endParaRPr lang="en-US" sz="800" dirty="0">
              <a:latin typeface="Montserrat" charset="0"/>
              <a:ea typeface="Montserrat" charset="0"/>
              <a:cs typeface="Montserrat"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67638422"/>
              </p:ext>
            </p:extLst>
          </p:nvPr>
        </p:nvGraphicFramePr>
        <p:xfrm>
          <a:off x="681904" y="2215294"/>
          <a:ext cx="6400801" cy="3511634"/>
        </p:xfrm>
        <a:graphic>
          <a:graphicData uri="http://schemas.openxmlformats.org/drawingml/2006/table">
            <a:tbl>
              <a:tblPr firstRow="1" bandRow="1">
                <a:tableStyleId>{21E4AEA4-8DFA-4A89-87EB-49C32662AFE0}</a:tableStyleId>
              </a:tblPr>
              <a:tblGrid>
                <a:gridCol w="1093616">
                  <a:extLst>
                    <a:ext uri="{9D8B030D-6E8A-4147-A177-3AD203B41FA5}">
                      <a16:colId xmlns:a16="http://schemas.microsoft.com/office/drawing/2014/main" xmlns="" val="20000"/>
                    </a:ext>
                  </a:extLst>
                </a:gridCol>
                <a:gridCol w="1593881">
                  <a:extLst>
                    <a:ext uri="{9D8B030D-6E8A-4147-A177-3AD203B41FA5}">
                      <a16:colId xmlns:a16="http://schemas.microsoft.com/office/drawing/2014/main" xmlns="" val="20001"/>
                    </a:ext>
                  </a:extLst>
                </a:gridCol>
                <a:gridCol w="1188257">
                  <a:extLst>
                    <a:ext uri="{9D8B030D-6E8A-4147-A177-3AD203B41FA5}">
                      <a16:colId xmlns:a16="http://schemas.microsoft.com/office/drawing/2014/main" xmlns="" val="20002"/>
                    </a:ext>
                  </a:extLst>
                </a:gridCol>
                <a:gridCol w="1322318">
                  <a:extLst>
                    <a:ext uri="{9D8B030D-6E8A-4147-A177-3AD203B41FA5}">
                      <a16:colId xmlns:a16="http://schemas.microsoft.com/office/drawing/2014/main" xmlns="" val="20003"/>
                    </a:ext>
                  </a:extLst>
                </a:gridCol>
                <a:gridCol w="1202729">
                  <a:extLst>
                    <a:ext uri="{9D8B030D-6E8A-4147-A177-3AD203B41FA5}">
                      <a16:colId xmlns:a16="http://schemas.microsoft.com/office/drawing/2014/main" xmlns="" val="20004"/>
                    </a:ext>
                  </a:extLst>
                </a:gridCol>
              </a:tblGrid>
              <a:tr h="467890">
                <a:tc>
                  <a:txBody>
                    <a:bodyPr/>
                    <a:lstStyle/>
                    <a:p>
                      <a:pPr algn="ctr"/>
                      <a:r>
                        <a:rPr lang="en-US" sz="1200" b="0" i="0" dirty="0" smtClean="0">
                          <a:latin typeface="Montserrat" charset="0"/>
                          <a:ea typeface="Montserrat" charset="0"/>
                          <a:cs typeface="Montserrat" charset="0"/>
                        </a:rPr>
                        <a:t>Level</a:t>
                      </a:r>
                      <a:endParaRPr lang="en-US" sz="1200" b="0" i="0" dirty="0">
                        <a:latin typeface="Montserrat" charset="0"/>
                        <a:ea typeface="Montserrat" charset="0"/>
                        <a:cs typeface="Montserrat" charset="0"/>
                      </a:endParaRPr>
                    </a:p>
                  </a:txBody>
                  <a:tcPr anchor="b">
                    <a:solidFill>
                      <a:srgbClr val="EF562A"/>
                    </a:solidFill>
                  </a:tcPr>
                </a:tc>
                <a:tc>
                  <a:txBody>
                    <a:bodyPr/>
                    <a:lstStyle/>
                    <a:p>
                      <a:pPr algn="ctr"/>
                      <a:r>
                        <a:rPr lang="en-US" sz="1200" b="0" i="0" dirty="0" smtClean="0">
                          <a:latin typeface="Montserrat" charset="0"/>
                          <a:ea typeface="Montserrat" charset="0"/>
                          <a:cs typeface="Montserrat" charset="0"/>
                        </a:rPr>
                        <a:t>Level %</a:t>
                      </a:r>
                      <a:endParaRPr lang="en-US" sz="1200" b="0" i="0" dirty="0">
                        <a:latin typeface="Montserrat" charset="0"/>
                        <a:ea typeface="Montserrat" charset="0"/>
                        <a:cs typeface="Montserrat" charset="0"/>
                      </a:endParaRPr>
                    </a:p>
                  </a:txBody>
                  <a:tcPr anchor="b">
                    <a:solidFill>
                      <a:srgbClr val="EF562A"/>
                    </a:solidFill>
                  </a:tcPr>
                </a:tc>
                <a:tc>
                  <a:txBody>
                    <a:bodyPr/>
                    <a:lstStyle/>
                    <a:p>
                      <a:pPr algn="ctr"/>
                      <a:r>
                        <a:rPr lang="en-US" sz="1200" b="0" i="0" dirty="0" smtClean="0">
                          <a:latin typeface="Montserrat" charset="0"/>
                          <a:ea typeface="Montserrat" charset="0"/>
                          <a:cs typeface="Montserrat" charset="0"/>
                        </a:rPr>
                        <a:t>Distributors</a:t>
                      </a:r>
                      <a:br>
                        <a:rPr lang="en-US" sz="1200" b="0" i="0" dirty="0" smtClean="0">
                          <a:latin typeface="Montserrat" charset="0"/>
                          <a:ea typeface="Montserrat" charset="0"/>
                          <a:cs typeface="Montserrat" charset="0"/>
                        </a:rPr>
                      </a:br>
                      <a:r>
                        <a:rPr lang="en-US" sz="1200" b="0" i="0" dirty="0" smtClean="0">
                          <a:latin typeface="Montserrat" charset="0"/>
                          <a:ea typeface="Montserrat" charset="0"/>
                          <a:cs typeface="Montserrat" charset="0"/>
                        </a:rPr>
                        <a:t>&amp; Customers</a:t>
                      </a:r>
                      <a:endParaRPr lang="en-US" sz="1200" b="0" i="0" dirty="0">
                        <a:latin typeface="Montserrat" charset="0"/>
                        <a:ea typeface="Montserrat" charset="0"/>
                        <a:cs typeface="Montserrat" charset="0"/>
                      </a:endParaRPr>
                    </a:p>
                  </a:txBody>
                  <a:tcPr>
                    <a:solidFill>
                      <a:srgbClr val="EF562A"/>
                    </a:solidFill>
                  </a:tcPr>
                </a:tc>
                <a:tc>
                  <a:txBody>
                    <a:bodyPr/>
                    <a:lstStyle/>
                    <a:p>
                      <a:pPr algn="ctr"/>
                      <a:r>
                        <a:rPr lang="en-US" sz="1200" b="0" i="0" dirty="0" smtClean="0">
                          <a:latin typeface="Montserrat" charset="0"/>
                          <a:ea typeface="Montserrat" charset="0"/>
                          <a:cs typeface="Montserrat" charset="0"/>
                        </a:rPr>
                        <a:t>BV</a:t>
                      </a:r>
                      <a:endParaRPr lang="en-US" sz="1200" b="0" i="0" dirty="0">
                        <a:latin typeface="Montserrat" charset="0"/>
                        <a:ea typeface="Montserrat" charset="0"/>
                        <a:cs typeface="Montserrat" charset="0"/>
                      </a:endParaRPr>
                    </a:p>
                  </a:txBody>
                  <a:tcPr anchor="b">
                    <a:solidFill>
                      <a:srgbClr val="EF562A"/>
                    </a:solidFill>
                  </a:tcPr>
                </a:tc>
                <a:tc>
                  <a:txBody>
                    <a:bodyPr/>
                    <a:lstStyle/>
                    <a:p>
                      <a:pPr algn="ctr"/>
                      <a:r>
                        <a:rPr lang="en-US" sz="1200" b="0" i="0" dirty="0" smtClean="0">
                          <a:latin typeface="Montserrat" charset="0"/>
                          <a:ea typeface="Montserrat" charset="0"/>
                          <a:cs typeface="Montserrat" charset="0"/>
                        </a:rPr>
                        <a:t>Monthly</a:t>
                      </a:r>
                    </a:p>
                    <a:p>
                      <a:pPr algn="ctr"/>
                      <a:r>
                        <a:rPr lang="en-US" sz="1200" b="0" i="0" dirty="0" smtClean="0">
                          <a:latin typeface="Montserrat" charset="0"/>
                          <a:ea typeface="Montserrat" charset="0"/>
                          <a:cs typeface="Montserrat" charset="0"/>
                        </a:rPr>
                        <a:t>Commissions</a:t>
                      </a:r>
                      <a:endParaRPr lang="en-US" sz="1200" b="0" i="0" dirty="0">
                        <a:latin typeface="Montserrat" charset="0"/>
                        <a:ea typeface="Montserrat" charset="0"/>
                        <a:cs typeface="Montserrat" charset="0"/>
                      </a:endParaRPr>
                    </a:p>
                  </a:txBody>
                  <a:tcPr anchor="b">
                    <a:solidFill>
                      <a:srgbClr val="EF562A"/>
                    </a:solidFill>
                  </a:tcPr>
                </a:tc>
                <a:extLst>
                  <a:ext uri="{0D108BD9-81ED-4DB2-BD59-A6C34878D82A}">
                    <a16:rowId xmlns:a16="http://schemas.microsoft.com/office/drawing/2014/main" xmlns="" val="10000"/>
                  </a:ext>
                </a:extLst>
              </a:tr>
              <a:tr h="380468">
                <a:tc>
                  <a:txBody>
                    <a:bodyPr/>
                    <a:lstStyle/>
                    <a:p>
                      <a:pPr algn="ctr"/>
                      <a:r>
                        <a:rPr lang="en-US" sz="1400" b="0" i="0" dirty="0" smtClean="0">
                          <a:solidFill>
                            <a:srgbClr val="212121"/>
                          </a:solidFill>
                          <a:latin typeface="Montserrat" charset="0"/>
                          <a:ea typeface="Montserrat" charset="0"/>
                          <a:cs typeface="Montserrat" charset="0"/>
                        </a:rPr>
                        <a:t>1</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8%</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4</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600</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$48</a:t>
                      </a:r>
                      <a:endParaRPr lang="en-US" sz="1400" b="0" i="0" dirty="0">
                        <a:solidFill>
                          <a:srgbClr val="212121"/>
                        </a:solidFill>
                        <a:latin typeface="Montserrat" charset="0"/>
                        <a:ea typeface="Montserrat" charset="0"/>
                        <a:cs typeface="Montserrat" charset="0"/>
                      </a:endParaRPr>
                    </a:p>
                  </a:txBody>
                  <a:tcPr anchor="ctr">
                    <a:solidFill>
                      <a:srgbClr val="F9BD38"/>
                    </a:solidFill>
                  </a:tcPr>
                </a:tc>
                <a:extLst>
                  <a:ext uri="{0D108BD9-81ED-4DB2-BD59-A6C34878D82A}">
                    <a16:rowId xmlns:a16="http://schemas.microsoft.com/office/drawing/2014/main" xmlns="" val="10001"/>
                  </a:ext>
                </a:extLst>
              </a:tr>
              <a:tr h="380468">
                <a:tc>
                  <a:txBody>
                    <a:bodyPr/>
                    <a:lstStyle/>
                    <a:p>
                      <a:pPr algn="ctr"/>
                      <a:r>
                        <a:rPr lang="en-US" sz="1400" b="0" i="0" dirty="0" smtClean="0">
                          <a:solidFill>
                            <a:srgbClr val="212121"/>
                          </a:solidFill>
                          <a:latin typeface="Montserrat" charset="0"/>
                          <a:ea typeface="Montserrat" charset="0"/>
                          <a:cs typeface="Montserrat" charset="0"/>
                        </a:rPr>
                        <a:t>2</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8%</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16</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2,400</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$192</a:t>
                      </a:r>
                      <a:endParaRPr lang="en-US" sz="1400" b="0" i="0" dirty="0">
                        <a:solidFill>
                          <a:srgbClr val="212121"/>
                        </a:solidFill>
                        <a:latin typeface="Montserrat" charset="0"/>
                        <a:ea typeface="Montserrat" charset="0"/>
                        <a:cs typeface="Montserrat" charset="0"/>
                      </a:endParaRPr>
                    </a:p>
                  </a:txBody>
                  <a:tcPr anchor="ctr">
                    <a:solidFill>
                      <a:srgbClr val="F18237"/>
                    </a:solidFill>
                  </a:tcPr>
                </a:tc>
                <a:extLst>
                  <a:ext uri="{0D108BD9-81ED-4DB2-BD59-A6C34878D82A}">
                    <a16:rowId xmlns:a16="http://schemas.microsoft.com/office/drawing/2014/main" xmlns="" val="10002"/>
                  </a:ext>
                </a:extLst>
              </a:tr>
              <a:tr h="380468">
                <a:tc>
                  <a:txBody>
                    <a:bodyPr/>
                    <a:lstStyle/>
                    <a:p>
                      <a:pPr algn="ctr"/>
                      <a:r>
                        <a:rPr lang="en-US" sz="1400" b="0" i="0" dirty="0" smtClean="0">
                          <a:solidFill>
                            <a:srgbClr val="212121"/>
                          </a:solidFill>
                          <a:latin typeface="Montserrat" charset="0"/>
                          <a:ea typeface="Montserrat" charset="0"/>
                          <a:cs typeface="Montserrat" charset="0"/>
                        </a:rPr>
                        <a:t>3</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7%</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64</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9,600</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$672</a:t>
                      </a:r>
                      <a:endParaRPr lang="en-US" sz="1400" b="0" i="0" dirty="0">
                        <a:solidFill>
                          <a:srgbClr val="212121"/>
                        </a:solidFill>
                        <a:latin typeface="Montserrat" charset="0"/>
                        <a:ea typeface="Montserrat" charset="0"/>
                        <a:cs typeface="Montserrat" charset="0"/>
                      </a:endParaRPr>
                    </a:p>
                  </a:txBody>
                  <a:tcPr anchor="ctr">
                    <a:solidFill>
                      <a:srgbClr val="F9BD38"/>
                    </a:solidFill>
                  </a:tcPr>
                </a:tc>
                <a:extLst>
                  <a:ext uri="{0D108BD9-81ED-4DB2-BD59-A6C34878D82A}">
                    <a16:rowId xmlns:a16="http://schemas.microsoft.com/office/drawing/2014/main" xmlns="" val="10003"/>
                  </a:ext>
                </a:extLst>
              </a:tr>
              <a:tr h="380468">
                <a:tc>
                  <a:txBody>
                    <a:bodyPr/>
                    <a:lstStyle/>
                    <a:p>
                      <a:pPr algn="ctr"/>
                      <a:r>
                        <a:rPr lang="en-US" sz="1400" b="0" i="0" dirty="0" smtClean="0">
                          <a:solidFill>
                            <a:srgbClr val="212121"/>
                          </a:solidFill>
                          <a:latin typeface="Montserrat" charset="0"/>
                          <a:ea typeface="Montserrat" charset="0"/>
                          <a:cs typeface="Montserrat" charset="0"/>
                        </a:rPr>
                        <a:t>4</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6%</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256</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38,400</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$2,304</a:t>
                      </a:r>
                      <a:endParaRPr lang="en-US" sz="1400" b="0" i="0" dirty="0">
                        <a:solidFill>
                          <a:srgbClr val="212121"/>
                        </a:solidFill>
                        <a:latin typeface="Montserrat" charset="0"/>
                        <a:ea typeface="Montserrat" charset="0"/>
                        <a:cs typeface="Montserrat" charset="0"/>
                      </a:endParaRPr>
                    </a:p>
                  </a:txBody>
                  <a:tcPr anchor="ctr">
                    <a:solidFill>
                      <a:srgbClr val="F18237"/>
                    </a:solidFill>
                  </a:tcPr>
                </a:tc>
                <a:extLst>
                  <a:ext uri="{0D108BD9-81ED-4DB2-BD59-A6C34878D82A}">
                    <a16:rowId xmlns:a16="http://schemas.microsoft.com/office/drawing/2014/main" xmlns="" val="10004"/>
                  </a:ext>
                </a:extLst>
              </a:tr>
              <a:tr h="380468">
                <a:tc>
                  <a:txBody>
                    <a:bodyPr/>
                    <a:lstStyle/>
                    <a:p>
                      <a:pPr algn="ctr"/>
                      <a:r>
                        <a:rPr lang="en-US" sz="1400" b="0" i="0" dirty="0" smtClean="0">
                          <a:solidFill>
                            <a:srgbClr val="212121"/>
                          </a:solidFill>
                          <a:latin typeface="Montserrat" charset="0"/>
                          <a:ea typeface="Montserrat" charset="0"/>
                          <a:cs typeface="Montserrat" charset="0"/>
                        </a:rPr>
                        <a:t>5</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6%</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extLst>
                  <a:ext uri="{0D108BD9-81ED-4DB2-BD59-A6C34878D82A}">
                    <a16:rowId xmlns:a16="http://schemas.microsoft.com/office/drawing/2014/main" xmlns="" val="10005"/>
                  </a:ext>
                </a:extLst>
              </a:tr>
              <a:tr h="380468">
                <a:tc>
                  <a:txBody>
                    <a:bodyPr/>
                    <a:lstStyle/>
                    <a:p>
                      <a:pPr algn="ctr"/>
                      <a:r>
                        <a:rPr lang="en-US" sz="1400" b="0" i="0" dirty="0" smtClean="0">
                          <a:solidFill>
                            <a:srgbClr val="212121"/>
                          </a:solidFill>
                          <a:latin typeface="Montserrat" charset="0"/>
                          <a:ea typeface="Montserrat" charset="0"/>
                          <a:cs typeface="Montserrat" charset="0"/>
                        </a:rPr>
                        <a:t>6</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8%</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r>
              <a:tr h="380468">
                <a:tc>
                  <a:txBody>
                    <a:bodyPr/>
                    <a:lstStyle/>
                    <a:p>
                      <a:pPr algn="ctr"/>
                      <a:r>
                        <a:rPr lang="en-US" sz="1400" b="0" i="0" dirty="0" smtClean="0">
                          <a:solidFill>
                            <a:srgbClr val="212121"/>
                          </a:solidFill>
                          <a:latin typeface="Montserrat" charset="0"/>
                          <a:ea typeface="Montserrat" charset="0"/>
                          <a:cs typeface="Montserrat" charset="0"/>
                        </a:rPr>
                        <a:t>7</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r>
                        <a:rPr lang="en-US" sz="1400" b="0" i="0" dirty="0" smtClean="0">
                          <a:solidFill>
                            <a:srgbClr val="212121"/>
                          </a:solidFill>
                          <a:latin typeface="Montserrat" charset="0"/>
                          <a:ea typeface="Montserrat" charset="0"/>
                          <a:cs typeface="Montserrat" charset="0"/>
                        </a:rPr>
                        <a:t>4%</a:t>
                      </a: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9BD38"/>
                    </a:solidFill>
                  </a:tcPr>
                </a:tc>
              </a:tr>
              <a:tr h="380468">
                <a:tc>
                  <a:txBody>
                    <a:bodyPr/>
                    <a:lstStyle/>
                    <a:p>
                      <a:pPr algn="ctr"/>
                      <a:r>
                        <a:rPr lang="en-US" sz="1400" b="0" i="0" dirty="0" smtClean="0">
                          <a:solidFill>
                            <a:srgbClr val="212121"/>
                          </a:solidFill>
                          <a:latin typeface="Montserrat" charset="0"/>
                          <a:ea typeface="Montserrat" charset="0"/>
                          <a:cs typeface="Montserrat" charset="0"/>
                        </a:rPr>
                        <a:t>8</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r>
                        <a:rPr lang="en-US" sz="1400" b="0" i="0" dirty="0" smtClean="0">
                          <a:solidFill>
                            <a:srgbClr val="212121"/>
                          </a:solidFill>
                          <a:latin typeface="Montserrat" charset="0"/>
                          <a:ea typeface="Montserrat" charset="0"/>
                          <a:cs typeface="Montserrat" charset="0"/>
                        </a:rPr>
                        <a:t>4%</a:t>
                      </a: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c>
                  <a:txBody>
                    <a:bodyPr/>
                    <a:lstStyle/>
                    <a:p>
                      <a:pPr algn="ctr"/>
                      <a:endParaRPr lang="en-US" sz="1400" b="0" i="0" dirty="0">
                        <a:solidFill>
                          <a:srgbClr val="212121"/>
                        </a:solidFill>
                        <a:latin typeface="Montserrat" charset="0"/>
                        <a:ea typeface="Montserrat" charset="0"/>
                        <a:cs typeface="Montserrat" charset="0"/>
                      </a:endParaRPr>
                    </a:p>
                  </a:txBody>
                  <a:tcPr anchor="ctr">
                    <a:solidFill>
                      <a:srgbClr val="F18237"/>
                    </a:solidFill>
                  </a:tcPr>
                </a:tc>
              </a:tr>
            </a:tbl>
          </a:graphicData>
        </a:graphic>
      </p:graphicFrame>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7876" t="16125" r="12464" b="-891"/>
          <a:stretch/>
        </p:blipFill>
        <p:spPr>
          <a:xfrm>
            <a:off x="7392144" y="0"/>
            <a:ext cx="4824536" cy="695739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23327" t="357" r="29879" b="-357"/>
          <a:stretch/>
        </p:blipFill>
        <p:spPr>
          <a:xfrm flipH="1">
            <a:off x="7367462" y="0"/>
            <a:ext cx="4849217" cy="6905988"/>
          </a:xfrm>
          <a:prstGeom prst="rect">
            <a:avLst/>
          </a:prstGeom>
        </p:spPr>
      </p:pic>
    </p:spTree>
    <p:extLst>
      <p:ext uri="{BB962C8B-B14F-4D97-AF65-F5344CB8AC3E}">
        <p14:creationId xmlns:p14="http://schemas.microsoft.com/office/powerpoint/2010/main" val="4672792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20036" y="1191007"/>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Be the Change Foundation</a:t>
            </a:r>
          </a:p>
        </p:txBody>
      </p:sp>
      <p:sp>
        <p:nvSpPr>
          <p:cNvPr id="7" name="Rectangle 6"/>
          <p:cNvSpPr/>
          <p:nvPr/>
        </p:nvSpPr>
        <p:spPr>
          <a:xfrm>
            <a:off x="6456040" y="2636912"/>
            <a:ext cx="5508612" cy="3616786"/>
          </a:xfrm>
          <a:prstGeom prst="rect">
            <a:avLst/>
          </a:prstGeom>
        </p:spPr>
        <p:txBody>
          <a:bodyPr wrap="square">
            <a:noAutofit/>
          </a:bodyPr>
          <a:lstStyle/>
          <a:p>
            <a:pPr marL="285750" indent="-285750">
              <a:buFont typeface="Arial" charset="0"/>
              <a:buChar char="•"/>
            </a:pPr>
            <a:r>
              <a:rPr lang="en-US" sz="1800" dirty="0" smtClean="0">
                <a:solidFill>
                  <a:srgbClr val="4D4D4C"/>
                </a:solidFill>
                <a:latin typeface="Montserrat" charset="0"/>
                <a:ea typeface="Montserrat" charset="0"/>
                <a:cs typeface="Montserrat" charset="0"/>
              </a:rPr>
              <a:t>Products help fund foundation</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Supports a number of charities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We put others first on the 1</a:t>
            </a:r>
            <a:r>
              <a:rPr lang="en-US" sz="1800" baseline="30000" dirty="0" smtClean="0">
                <a:solidFill>
                  <a:srgbClr val="4D4D4C"/>
                </a:solidFill>
                <a:latin typeface="Montserrat" charset="0"/>
                <a:ea typeface="Montserrat" charset="0"/>
                <a:cs typeface="Montserrat" charset="0"/>
              </a:rPr>
              <a:t>st</a:t>
            </a:r>
            <a:r>
              <a:rPr lang="en-US" sz="1800" dirty="0" smtClean="0">
                <a:solidFill>
                  <a:srgbClr val="4D4D4C"/>
                </a:solidFill>
                <a:latin typeface="Montserrat" charset="0"/>
                <a:ea typeface="Montserrat" charset="0"/>
                <a:cs typeface="Montserrat" charset="0"/>
              </a:rPr>
              <a:t> day of each month and call it #RAK Day</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Random Acts of Kindness #RAK – You serve your community your way</a:t>
            </a: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491970" y="2157157"/>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0463"/>
          <a:stretch/>
        </p:blipFill>
        <p:spPr>
          <a:xfrm>
            <a:off x="-1464840" y="0"/>
            <a:ext cx="7272808" cy="6858000"/>
          </a:xfrm>
          <a:prstGeom prst="rect">
            <a:avLst/>
          </a:prstGeom>
        </p:spPr>
      </p:pic>
    </p:spTree>
    <p:extLst>
      <p:ext uri="{BB962C8B-B14F-4D97-AF65-F5344CB8AC3E}">
        <p14:creationId xmlns:p14="http://schemas.microsoft.com/office/powerpoint/2010/main" val="999385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686114"/>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Youngevity </a:t>
            </a:r>
          </a:p>
          <a:p>
            <a:pPr>
              <a:lnSpc>
                <a:spcPct val="80000"/>
              </a:lnSpc>
            </a:pPr>
            <a:r>
              <a:rPr lang="en-US" sz="3750" b="1" dirty="0" smtClean="0">
                <a:solidFill>
                  <a:srgbClr val="4D4D4C"/>
                </a:solidFill>
                <a:latin typeface="Arial Bold" charset="0"/>
              </a:rPr>
              <a:t>Rewards</a:t>
            </a:r>
          </a:p>
        </p:txBody>
      </p:sp>
      <p:sp>
        <p:nvSpPr>
          <p:cNvPr id="7" name="Rectangle 6"/>
          <p:cNvSpPr/>
          <p:nvPr/>
        </p:nvSpPr>
        <p:spPr>
          <a:xfrm>
            <a:off x="659396" y="2060848"/>
            <a:ext cx="5508612" cy="3616786"/>
          </a:xfrm>
          <a:prstGeom prst="rect">
            <a:avLst/>
          </a:prstGeom>
        </p:spPr>
        <p:txBody>
          <a:bodyPr wrap="square">
            <a:noAutofit/>
          </a:bodyPr>
          <a:lstStyle/>
          <a:p>
            <a:pPr marL="285750" indent="-285750">
              <a:buFont typeface="Arial" charset="0"/>
              <a:buChar char="•"/>
            </a:pPr>
            <a:r>
              <a:rPr lang="en-US" sz="1800" dirty="0" smtClean="0">
                <a:solidFill>
                  <a:srgbClr val="4D4D4C"/>
                </a:solidFill>
                <a:latin typeface="Montserrat" charset="0"/>
                <a:ea typeface="Montserrat" charset="0"/>
                <a:cs typeface="Montserrat" charset="0"/>
              </a:rPr>
              <a:t>Pick your passion. Pick your rewards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You pick the rewards, you want!</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Cash incentives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Once in a lifetime trips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Top Achiever’s Club</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911612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534969"/>
            <a:ext cx="5760640" cy="1371145"/>
          </a:xfrm>
          <a:prstGeom prst="rect">
            <a:avLst/>
          </a:prstGeom>
          <a:noFill/>
        </p:spPr>
        <p:txBody>
          <a:bodyPr wrap="square" rtlCol="0">
            <a:spAutoFit/>
          </a:bodyPr>
          <a:lstStyle/>
          <a:p>
            <a:r>
              <a:rPr lang="en-US" sz="3750" b="1" dirty="0">
                <a:solidFill>
                  <a:srgbClr val="4D4D4C"/>
                </a:solidFill>
                <a:latin typeface="Arial" charset="0"/>
                <a:ea typeface="Arial" charset="0"/>
                <a:cs typeface="Arial" charset="0"/>
              </a:rPr>
              <a:t>Youngevity is Your Path </a:t>
            </a:r>
          </a:p>
          <a:p>
            <a:r>
              <a:rPr lang="en-US" sz="3750" b="1" dirty="0">
                <a:solidFill>
                  <a:srgbClr val="4D4D4C"/>
                </a:solidFill>
                <a:latin typeface="Arial" charset="0"/>
                <a:ea typeface="Arial" charset="0"/>
                <a:cs typeface="Arial" charset="0"/>
              </a:rPr>
              <a:t>to Opportunity</a:t>
            </a:r>
            <a:endParaRPr lang="id-ID" sz="3750" spc="150" dirty="0">
              <a:solidFill>
                <a:srgbClr val="4D4D4C"/>
              </a:solidFill>
              <a:latin typeface="Montserrat" panose="00000500000000000000" pitchFamily="50" charset="0"/>
            </a:endParaRPr>
          </a:p>
        </p:txBody>
      </p:sp>
      <p:sp>
        <p:nvSpPr>
          <p:cNvPr id="7" name="Rectangle 6"/>
          <p:cNvSpPr/>
          <p:nvPr/>
        </p:nvSpPr>
        <p:spPr>
          <a:xfrm>
            <a:off x="659396" y="2116470"/>
            <a:ext cx="5508612" cy="3616786"/>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We have the products and services that give you the best chance for </a:t>
            </a:r>
            <a:r>
              <a:rPr lang="en-US" sz="1800" dirty="0" smtClean="0">
                <a:solidFill>
                  <a:srgbClr val="4D4D4C"/>
                </a:solidFill>
                <a:latin typeface="Montserrat" charset="0"/>
                <a:ea typeface="Montserrat" charset="0"/>
                <a:cs typeface="Montserrat" charset="0"/>
              </a:rPr>
              <a:t>success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Built on 20 years of success</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A community to support you</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Part of the New Economy</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lvl="1" indent="-285750">
              <a:buFont typeface="Arial" charset="0"/>
              <a:buChar char="•"/>
            </a:pPr>
            <a:r>
              <a:rPr lang="en-US" sz="1800" dirty="0">
                <a:solidFill>
                  <a:srgbClr val="4D4D4C"/>
                </a:solidFill>
                <a:latin typeface="Montserrat" charset="0"/>
                <a:ea typeface="Montserrat" charset="0"/>
                <a:cs typeface="Montserrat" charset="0"/>
              </a:rPr>
              <a:t>You decide if you want to earn a little extra income, or full time </a:t>
            </a:r>
            <a:r>
              <a:rPr lang="en-US" sz="1800" dirty="0" smtClean="0">
                <a:solidFill>
                  <a:srgbClr val="4D4D4C"/>
                </a:solidFill>
                <a:latin typeface="Montserrat" charset="0"/>
                <a:ea typeface="Montserrat" charset="0"/>
                <a:cs typeface="Montserrat" charset="0"/>
              </a:rPr>
              <a:t>income</a:t>
            </a:r>
          </a:p>
          <a:p>
            <a:pPr marL="285750" lvl="1" indent="-285750">
              <a:buFont typeface="Arial" charset="0"/>
              <a:buChar char="•"/>
            </a:pPr>
            <a:endParaRPr lang="en-US" sz="1800" dirty="0">
              <a:solidFill>
                <a:srgbClr val="4D4D4C"/>
              </a:solidFill>
              <a:latin typeface="Montserrat" charset="0"/>
              <a:ea typeface="Montserrat" charset="0"/>
              <a:cs typeface="Montserrat" charset="0"/>
            </a:endParaRPr>
          </a:p>
          <a:p>
            <a:pPr marL="285750" lvl="1" indent="-285750">
              <a:buFont typeface="Arial" charset="0"/>
              <a:buChar char="•"/>
            </a:pPr>
            <a:r>
              <a:rPr lang="en-US" sz="1800" dirty="0" smtClean="0">
                <a:solidFill>
                  <a:srgbClr val="4D4D4C"/>
                </a:solidFill>
                <a:latin typeface="Montserrat" charset="0"/>
                <a:ea typeface="Montserrat" charset="0"/>
                <a:cs typeface="Montserrat" charset="0"/>
              </a:rPr>
              <a:t>100% satisfaction guarantee</a:t>
            </a: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p:txBody>
      </p:sp>
      <p:sp>
        <p:nvSpPr>
          <p:cNvPr id="8" name="Rectangle 7"/>
          <p:cNvSpPr/>
          <p:nvPr/>
        </p:nvSpPr>
        <p:spPr bwMode="auto">
          <a:xfrm>
            <a:off x="695326" y="184482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4" name="Picture Placeholder 3"/>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32706" t="6019" r="17822" b="4133"/>
          <a:stretch/>
        </p:blipFill>
        <p:spPr>
          <a:xfrm>
            <a:off x="6528048" y="0"/>
            <a:ext cx="5663952" cy="6858000"/>
          </a:xfr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464" t="25401" r="35689" b="5968"/>
          <a:stretch/>
        </p:blipFill>
        <p:spPr>
          <a:xfrm>
            <a:off x="6528048" y="0"/>
            <a:ext cx="5663952" cy="68580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048" y="0"/>
            <a:ext cx="10287000" cy="6858000"/>
          </a:xfrm>
          <a:prstGeom prst="rect">
            <a:avLst/>
          </a:prstGeom>
        </p:spPr>
      </p:pic>
    </p:spTree>
    <p:extLst>
      <p:ext uri="{BB962C8B-B14F-4D97-AF65-F5344CB8AC3E}">
        <p14:creationId xmlns:p14="http://schemas.microsoft.com/office/powerpoint/2010/main" val="436562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0" name="TextBox 9"/>
          <p:cNvSpPr txBox="1"/>
          <p:nvPr/>
        </p:nvSpPr>
        <p:spPr>
          <a:xfrm>
            <a:off x="623392" y="1412776"/>
            <a:ext cx="2739533"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err="1" smtClean="0">
                <a:solidFill>
                  <a:srgbClr val="4D4D4C"/>
                </a:solidFill>
                <a:latin typeface="Arial Bold" charset="0"/>
              </a:rPr>
              <a:t>Changed</a:t>
            </a:r>
            <a:r>
              <a:rPr lang="id-ID" sz="3750" b="1" dirty="0" smtClean="0">
                <a:solidFill>
                  <a:srgbClr val="4D4D4C"/>
                </a:solidFill>
                <a:latin typeface="Arial Bold" charset="0"/>
              </a:rPr>
              <a:t> </a:t>
            </a:r>
            <a:br>
              <a:rPr lang="id-ID" sz="3750" b="1" dirty="0" smtClean="0">
                <a:solidFill>
                  <a:srgbClr val="4D4D4C"/>
                </a:solidFill>
                <a:latin typeface="Arial Bold" charset="0"/>
              </a:rPr>
            </a:br>
            <a:r>
              <a:rPr lang="id-ID" sz="3750" b="1" dirty="0" smtClean="0">
                <a:solidFill>
                  <a:srgbClr val="4D4D4C"/>
                </a:solidFill>
                <a:latin typeface="Arial Bold" charset="0"/>
              </a:rPr>
              <a:t>My Life</a:t>
            </a:r>
            <a:endParaRPr lang="id-ID" sz="3750" b="1" dirty="0">
              <a:solidFill>
                <a:srgbClr val="4D4D4C"/>
              </a:solidFill>
              <a:latin typeface="Arial Bold" charset="0"/>
            </a:endParaRPr>
          </a:p>
        </p:txBody>
      </p:sp>
      <p:sp>
        <p:nvSpPr>
          <p:cNvPr id="12" name="Rectangle 11"/>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4487"/>
          <a:stretch/>
        </p:blipFill>
        <p:spPr>
          <a:xfrm>
            <a:off x="5303912" y="0"/>
            <a:ext cx="6874104" cy="6857999"/>
          </a:xfrm>
          <a:prstGeom prst="rect">
            <a:avLst/>
          </a:prstGeom>
        </p:spPr>
      </p:pic>
      <p:sp>
        <p:nvSpPr>
          <p:cNvPr id="6" name="Rectangle 5"/>
          <p:cNvSpPr/>
          <p:nvPr/>
        </p:nvSpPr>
        <p:spPr>
          <a:xfrm>
            <a:off x="659397" y="3438146"/>
            <a:ext cx="2340260" cy="1154162"/>
          </a:xfrm>
          <a:prstGeom prst="rect">
            <a:avLst/>
          </a:prstGeom>
        </p:spPr>
        <p:txBody>
          <a:bodyPr wrap="square">
            <a:noAutofit/>
          </a:bodyPr>
          <a:lstStyle/>
          <a:p>
            <a:pPr algn="just"/>
            <a:r>
              <a:rPr lang="en-US" dirty="0" smtClean="0">
                <a:solidFill>
                  <a:srgbClr val="4D4D4C"/>
                </a:solidFill>
                <a:latin typeface="Montserrat" charset="0"/>
                <a:ea typeface="Montserrat" charset="0"/>
                <a:cs typeface="Montserrat" charset="0"/>
                <a:sym typeface="Source Sans Pro" charset="0"/>
              </a:rPr>
              <a:t>Add a brief</a:t>
            </a:r>
          </a:p>
          <a:p>
            <a:pPr algn="just"/>
            <a:r>
              <a:rPr lang="en-US" dirty="0" smtClean="0">
                <a:solidFill>
                  <a:srgbClr val="4D4D4C"/>
                </a:solidFill>
                <a:latin typeface="Montserrat" charset="0"/>
                <a:ea typeface="Montserrat" charset="0"/>
                <a:cs typeface="Montserrat" charset="0"/>
                <a:sym typeface="Source Sans Pro" charset="0"/>
              </a:rPr>
              <a:t>Statement about you</a:t>
            </a:r>
            <a:endParaRPr lang="en-US"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1485134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597294"/>
            <a:ext cx="4896544" cy="1015663"/>
          </a:xfrm>
          <a:prstGeom prst="rect">
            <a:avLst/>
          </a:prstGeom>
          <a:noFill/>
        </p:spPr>
        <p:txBody>
          <a:bodyPr wrap="square" rtlCol="0">
            <a:spAutoFit/>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3750" b="1" i="0" u="none" strike="noStrike" kern="1200" cap="none" spc="0" normalizeH="0" baseline="0" noProof="0" dirty="0" smtClean="0">
                <a:ln>
                  <a:noFill/>
                </a:ln>
                <a:solidFill>
                  <a:srgbClr val="4D4D4C"/>
                </a:solidFill>
                <a:effectLst/>
                <a:uLnTx/>
                <a:uFillTx/>
                <a:latin typeface="Arial Bold" charset="0"/>
                <a:ea typeface="+mn-ea"/>
                <a:cs typeface="+mn-cs"/>
              </a:rPr>
              <a:t>Ok! Let’s Get Started</a:t>
            </a:r>
          </a:p>
        </p:txBody>
      </p:sp>
      <p:sp>
        <p:nvSpPr>
          <p:cNvPr id="4" name="Rectangle 3"/>
          <p:cNvSpPr/>
          <p:nvPr/>
        </p:nvSpPr>
        <p:spPr>
          <a:xfrm>
            <a:off x="659396" y="2188478"/>
            <a:ext cx="5508612" cy="2104618"/>
          </a:xfrm>
          <a:prstGeom prst="rect">
            <a:avLst/>
          </a:prstGeom>
        </p:spPr>
        <p:txBody>
          <a:bodyPr wrap="square">
            <a:noAutofit/>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smtClean="0">
                <a:ln>
                  <a:noFill/>
                </a:ln>
                <a:solidFill>
                  <a:srgbClr val="4D4D4C"/>
                </a:solidFill>
                <a:effectLst/>
                <a:uLnTx/>
                <a:uFillTx/>
                <a:latin typeface="Montserrat" charset="0"/>
                <a:ea typeface="Montserrat" charset="0"/>
                <a:cs typeface="Montserrat" charset="0"/>
              </a:rPr>
              <a:t>Get the CEO or Product Pack that’s </a:t>
            </a:r>
            <a:br>
              <a:rPr kumimoji="0" lang="en-US" sz="1800" b="0" i="0" u="none" strike="noStrike" kern="1200" cap="none" spc="0" normalizeH="0" baseline="0" noProof="0" dirty="0" smtClean="0">
                <a:ln>
                  <a:noFill/>
                </a:ln>
                <a:solidFill>
                  <a:srgbClr val="4D4D4C"/>
                </a:solidFill>
                <a:effectLst/>
                <a:uLnTx/>
                <a:uFillTx/>
                <a:latin typeface="Montserrat" charset="0"/>
                <a:ea typeface="Montserrat" charset="0"/>
                <a:cs typeface="Montserrat" charset="0"/>
              </a:rPr>
            </a:br>
            <a:r>
              <a:rPr kumimoji="0" lang="en-US" sz="1800" b="0" i="0" u="none" strike="noStrike" kern="1200" cap="none" spc="0" normalizeH="0" baseline="0" noProof="0" dirty="0" smtClean="0">
                <a:ln>
                  <a:noFill/>
                </a:ln>
                <a:solidFill>
                  <a:srgbClr val="4D4D4C"/>
                </a:solidFill>
                <a:effectLst/>
                <a:uLnTx/>
                <a:uFillTx/>
                <a:latin typeface="Montserrat" charset="0"/>
                <a:ea typeface="Montserrat" charset="0"/>
                <a:cs typeface="Montserrat" charset="0"/>
              </a:rPr>
              <a:t>right for you.</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smtClean="0">
                <a:ln>
                  <a:noFill/>
                </a:ln>
                <a:solidFill>
                  <a:srgbClr val="4D4D4C"/>
                </a:solidFill>
                <a:effectLst/>
                <a:uLnTx/>
                <a:uFillTx/>
                <a:latin typeface="Montserrat" charset="0"/>
                <a:ea typeface="Montserrat" charset="0"/>
                <a:cs typeface="Montserrat" charset="0"/>
              </a:rPr>
              <a:t>Become a Youngevity Associate</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smtClean="0">
                <a:ln>
                  <a:noFill/>
                </a:ln>
                <a:solidFill>
                  <a:srgbClr val="4D4D4C"/>
                </a:solidFill>
                <a:effectLst/>
                <a:uLnTx/>
                <a:uFillTx/>
                <a:latin typeface="Montserrat" charset="0"/>
                <a:ea typeface="Montserrat" charset="0"/>
                <a:cs typeface="Montserrat" charset="0"/>
              </a:rPr>
              <a:t>Schedule some time with me so I can answer any questions</a:t>
            </a:r>
            <a:endParaRPr kumimoji="0" lang="en-US" sz="1800" b="0" i="0" u="none" strike="noStrike" kern="1200" cap="none" spc="0" normalizeH="0" baseline="0" noProof="0" dirty="0">
              <a:ln>
                <a:noFill/>
              </a:ln>
              <a:solidFill>
                <a:srgbClr val="4D4D4C"/>
              </a:solidFill>
              <a:effectLst/>
              <a:uLnTx/>
              <a:uFillTx/>
              <a:latin typeface="Montserrat" charset="0"/>
              <a:ea typeface="Montserrat" charset="0"/>
              <a:cs typeface="Montserrat" charset="0"/>
            </a:endParaRPr>
          </a:p>
        </p:txBody>
      </p:sp>
      <p:sp>
        <p:nvSpPr>
          <p:cNvPr id="5" name="Rectangle 4"/>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srgbClr val="27282D"/>
              </a:solidFill>
              <a:effectLst/>
              <a:uLnTx/>
              <a:uFillTx/>
              <a:latin typeface="Calibri"/>
              <a:ea typeface="+mn-ea"/>
              <a:cs typeface="+mn-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2928" r="14789"/>
          <a:stretch/>
        </p:blipFill>
        <p:spPr>
          <a:xfrm>
            <a:off x="5951984" y="0"/>
            <a:ext cx="6264696" cy="6858000"/>
          </a:xfrm>
          <a:prstGeom prst="rect">
            <a:avLst/>
          </a:prstGeom>
        </p:spPr>
      </p:pic>
    </p:spTree>
    <p:extLst>
      <p:ext uri="{BB962C8B-B14F-4D97-AF65-F5344CB8AC3E}">
        <p14:creationId xmlns:p14="http://schemas.microsoft.com/office/powerpoint/2010/main" val="310154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20119" t="12562" b="19780"/>
          <a:stretch/>
        </p:blipFill>
        <p:spPr>
          <a:xfrm>
            <a:off x="0" y="0"/>
            <a:ext cx="12251932" cy="6858000"/>
          </a:xfrm>
        </p:spPr>
      </p:pic>
      <p:sp>
        <p:nvSpPr>
          <p:cNvPr id="4" name="Rectangle 3"/>
          <p:cNvSpPr/>
          <p:nvPr/>
        </p:nvSpPr>
        <p:spPr bwMode="auto">
          <a:xfrm>
            <a:off x="6744073" y="1460918"/>
            <a:ext cx="4104530" cy="3408242"/>
          </a:xfrm>
          <a:prstGeom prst="rect">
            <a:avLst/>
          </a:prstGeom>
          <a:solidFill>
            <a:schemeClr val="bg1"/>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8" name="TextBox 7"/>
          <p:cNvSpPr txBox="1"/>
          <p:nvPr/>
        </p:nvSpPr>
        <p:spPr>
          <a:xfrm>
            <a:off x="7159092" y="4221088"/>
            <a:ext cx="3360215" cy="276999"/>
          </a:xfrm>
          <a:prstGeom prst="rect">
            <a:avLst/>
          </a:prstGeom>
          <a:noFill/>
        </p:spPr>
        <p:txBody>
          <a:bodyPr wrap="none" rtlCol="0">
            <a:spAutoFit/>
          </a:bodyPr>
          <a:lstStyle/>
          <a:p>
            <a:pPr algn="ctr"/>
            <a:r>
              <a:rPr lang="en-US" sz="1200" spc="300" dirty="0" smtClean="0">
                <a:solidFill>
                  <a:srgbClr val="4D4D4C"/>
                </a:solidFill>
                <a:latin typeface="Montserrat" panose="00000500000000000000" pitchFamily="50" charset="0"/>
              </a:rPr>
              <a:t>YOUR PATH TO BETTERMENT</a:t>
            </a:r>
            <a:endParaRPr lang="id-ID" sz="1200" spc="300" dirty="0">
              <a:solidFill>
                <a:srgbClr val="4D4D4C"/>
              </a:solidFill>
              <a:latin typeface="Montserrat" panose="00000500000000000000" pitchFamily="50"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1460918"/>
            <a:ext cx="5184576" cy="2760170"/>
          </a:xfrm>
          <a:prstGeom prst="rect">
            <a:avLst/>
          </a:prstGeom>
        </p:spPr>
      </p:pic>
      <p:sp>
        <p:nvSpPr>
          <p:cNvPr id="6" name="Rectangle 5"/>
          <p:cNvSpPr/>
          <p:nvPr/>
        </p:nvSpPr>
        <p:spPr>
          <a:xfrm>
            <a:off x="11861460" y="6525344"/>
            <a:ext cx="402674" cy="215444"/>
          </a:xfrm>
          <a:prstGeom prst="rect">
            <a:avLst/>
          </a:prstGeom>
        </p:spPr>
        <p:txBody>
          <a:bodyPr wrap="none">
            <a:spAutoFit/>
          </a:bodyPr>
          <a:lstStyle/>
          <a:p>
            <a:r>
              <a:rPr lang="en-US" sz="800" dirty="0" smtClean="0">
                <a:solidFill>
                  <a:schemeClr val="bg1">
                    <a:lumMod val="65000"/>
                  </a:schemeClr>
                </a:solidFill>
                <a:latin typeface="Montserrat" charset="0"/>
                <a:ea typeface="Montserrat" charset="0"/>
                <a:cs typeface="Montserrat" charset="0"/>
              </a:rPr>
              <a:t>V3.1</a:t>
            </a:r>
            <a:endParaRPr lang="en-US" sz="800" dirty="0"/>
          </a:p>
        </p:txBody>
      </p:sp>
    </p:spTree>
    <p:extLst>
      <p:ext uri="{BB962C8B-B14F-4D97-AF65-F5344CB8AC3E}">
        <p14:creationId xmlns:p14="http://schemas.microsoft.com/office/powerpoint/2010/main" val="1799315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5400" y="2420888"/>
            <a:ext cx="10801200" cy="4032448"/>
          </a:xfrm>
          <a:prstGeom prst="rect">
            <a:avLst/>
          </a:prstGeom>
        </p:spPr>
        <p:txBody>
          <a:bodyPr wrap="square">
            <a:noAutofit/>
          </a:bodyPr>
          <a:lstStyle/>
          <a:p>
            <a:pPr algn="ctr"/>
            <a:r>
              <a:rPr lang="en-US" sz="1800" dirty="0">
                <a:solidFill>
                  <a:srgbClr val="4D4D4C"/>
                </a:solidFill>
                <a:latin typeface="Montserrat Light" charset="0"/>
                <a:ea typeface="Montserrat Light" charset="0"/>
                <a:cs typeface="Montserrat Light" charset="0"/>
              </a:rPr>
              <a:t>Food and dietary supplement products sold by Youngevity are intended to contribute to </a:t>
            </a:r>
            <a:r>
              <a:rPr lang="en-US" sz="1800" dirty="0" smtClean="0">
                <a:solidFill>
                  <a:srgbClr val="4D4D4C"/>
                </a:solidFill>
                <a:latin typeface="Montserrat Light" charset="0"/>
                <a:ea typeface="Montserrat Light" charset="0"/>
                <a:cs typeface="Montserrat Light" charset="0"/>
              </a:rPr>
              <a:t/>
            </a:r>
            <a:br>
              <a:rPr lang="en-US" sz="1800" dirty="0" smtClean="0">
                <a:solidFill>
                  <a:srgbClr val="4D4D4C"/>
                </a:solidFill>
                <a:latin typeface="Montserrat Light" charset="0"/>
                <a:ea typeface="Montserrat Light" charset="0"/>
                <a:cs typeface="Montserrat Light" charset="0"/>
              </a:rPr>
            </a:br>
            <a:r>
              <a:rPr lang="en-US" sz="1800" dirty="0" smtClean="0">
                <a:solidFill>
                  <a:srgbClr val="4D4D4C"/>
                </a:solidFill>
                <a:latin typeface="Montserrat Light" charset="0"/>
                <a:ea typeface="Montserrat Light" charset="0"/>
                <a:cs typeface="Montserrat Light" charset="0"/>
              </a:rPr>
              <a:t>the </a:t>
            </a:r>
            <a:r>
              <a:rPr lang="en-US" sz="1800" dirty="0">
                <a:solidFill>
                  <a:srgbClr val="4D4D4C"/>
                </a:solidFill>
                <a:latin typeface="Montserrat Light" charset="0"/>
                <a:ea typeface="Montserrat Light" charset="0"/>
                <a:cs typeface="Montserrat Light" charset="0"/>
              </a:rPr>
              <a:t>daily diet and overall health and are not intended for use in the prevention, treatment, mitigation, or cure of any disease or health related condition. </a:t>
            </a:r>
            <a:r>
              <a:rPr lang="en-US" sz="1800" dirty="0" smtClean="0">
                <a:solidFill>
                  <a:srgbClr val="4D4D4C"/>
                </a:solidFill>
                <a:latin typeface="Montserrat Light" charset="0"/>
                <a:ea typeface="Montserrat Light" charset="0"/>
                <a:cs typeface="Montserrat Light" charset="0"/>
              </a:rPr>
              <a:t>Individuals </a:t>
            </a:r>
            <a:r>
              <a:rPr lang="en-US" sz="1800" dirty="0">
                <a:solidFill>
                  <a:srgbClr val="4D4D4C"/>
                </a:solidFill>
                <a:latin typeface="Montserrat Light" charset="0"/>
                <a:ea typeface="Montserrat Light" charset="0"/>
                <a:cs typeface="Montserrat Light" charset="0"/>
              </a:rPr>
              <a:t>who have or suspect they have an illness or who wish to commence a diet or exercise program should consult </a:t>
            </a:r>
            <a:r>
              <a:rPr lang="en-US" sz="1800" dirty="0" smtClean="0">
                <a:solidFill>
                  <a:srgbClr val="4D4D4C"/>
                </a:solidFill>
                <a:latin typeface="Montserrat Light" charset="0"/>
                <a:ea typeface="Montserrat Light" charset="0"/>
                <a:cs typeface="Montserrat Light" charset="0"/>
              </a:rPr>
              <a:t/>
            </a:r>
            <a:br>
              <a:rPr lang="en-US" sz="1800" dirty="0" smtClean="0">
                <a:solidFill>
                  <a:srgbClr val="4D4D4C"/>
                </a:solidFill>
                <a:latin typeface="Montserrat Light" charset="0"/>
                <a:ea typeface="Montserrat Light" charset="0"/>
                <a:cs typeface="Montserrat Light" charset="0"/>
              </a:rPr>
            </a:br>
            <a:r>
              <a:rPr lang="en-US" sz="1800" dirty="0" smtClean="0">
                <a:solidFill>
                  <a:srgbClr val="4D4D4C"/>
                </a:solidFill>
                <a:latin typeface="Montserrat Light" charset="0"/>
                <a:ea typeface="Montserrat Light" charset="0"/>
                <a:cs typeface="Montserrat Light" charset="0"/>
              </a:rPr>
              <a:t>an </a:t>
            </a:r>
            <a:r>
              <a:rPr lang="en-US" sz="1800" dirty="0">
                <a:solidFill>
                  <a:srgbClr val="4D4D4C"/>
                </a:solidFill>
                <a:latin typeface="Montserrat Light" charset="0"/>
                <a:ea typeface="Montserrat Light" charset="0"/>
                <a:cs typeface="Montserrat Light" charset="0"/>
              </a:rPr>
              <a:t>appropriately licensed health care practitioner for a medical history evaluation, </a:t>
            </a:r>
            <a:r>
              <a:rPr lang="en-US" sz="1800" dirty="0" smtClean="0">
                <a:solidFill>
                  <a:srgbClr val="4D4D4C"/>
                </a:solidFill>
                <a:latin typeface="Montserrat Light" charset="0"/>
                <a:ea typeface="Montserrat Light" charset="0"/>
                <a:cs typeface="Montserrat Light" charset="0"/>
              </a:rPr>
              <a:t/>
            </a:r>
            <a:br>
              <a:rPr lang="en-US" sz="1800" dirty="0" smtClean="0">
                <a:solidFill>
                  <a:srgbClr val="4D4D4C"/>
                </a:solidFill>
                <a:latin typeface="Montserrat Light" charset="0"/>
                <a:ea typeface="Montserrat Light" charset="0"/>
                <a:cs typeface="Montserrat Light" charset="0"/>
              </a:rPr>
            </a:br>
            <a:r>
              <a:rPr lang="en-US" sz="1800" dirty="0" smtClean="0">
                <a:solidFill>
                  <a:srgbClr val="4D4D4C"/>
                </a:solidFill>
                <a:latin typeface="Montserrat Light" charset="0"/>
                <a:ea typeface="Montserrat Light" charset="0"/>
                <a:cs typeface="Montserrat Light" charset="0"/>
              </a:rPr>
              <a:t>diagnosis</a:t>
            </a:r>
            <a:r>
              <a:rPr lang="en-US" sz="1800" dirty="0">
                <a:solidFill>
                  <a:srgbClr val="4D4D4C"/>
                </a:solidFill>
                <a:latin typeface="Montserrat Light" charset="0"/>
                <a:ea typeface="Montserrat Light" charset="0"/>
                <a:cs typeface="Montserrat Light" charset="0"/>
              </a:rPr>
              <a:t>, treatment, and health recommendations. </a:t>
            </a:r>
          </a:p>
          <a:p>
            <a:pPr algn="ctr"/>
            <a:r>
              <a:rPr lang="en-US" sz="1800" dirty="0">
                <a:solidFill>
                  <a:srgbClr val="4D4D4C"/>
                </a:solidFill>
                <a:latin typeface="Montserrat Light" charset="0"/>
                <a:ea typeface="Montserrat Light" charset="0"/>
                <a:cs typeface="Montserrat Light" charset="0"/>
              </a:rPr>
              <a:t> </a:t>
            </a:r>
          </a:p>
          <a:p>
            <a:pPr algn="ctr"/>
            <a:r>
              <a:rPr lang="en-US" sz="1800" dirty="0">
                <a:solidFill>
                  <a:srgbClr val="4D4D4C"/>
                </a:solidFill>
                <a:latin typeface="Montserrat Light" charset="0"/>
                <a:ea typeface="Montserrat Light" charset="0"/>
                <a:cs typeface="Montserrat Light" charset="0"/>
              </a:rPr>
              <a:t>Youngevity prohibits its distributors from making income earning claims in association </a:t>
            </a:r>
            <a:r>
              <a:rPr lang="en-US" sz="1800" dirty="0" smtClean="0">
                <a:solidFill>
                  <a:srgbClr val="4D4D4C"/>
                </a:solidFill>
                <a:latin typeface="Montserrat Light" charset="0"/>
                <a:ea typeface="Montserrat Light" charset="0"/>
                <a:cs typeface="Montserrat Light" charset="0"/>
              </a:rPr>
              <a:t/>
            </a:r>
            <a:br>
              <a:rPr lang="en-US" sz="1800" dirty="0" smtClean="0">
                <a:solidFill>
                  <a:srgbClr val="4D4D4C"/>
                </a:solidFill>
                <a:latin typeface="Montserrat Light" charset="0"/>
                <a:ea typeface="Montserrat Light" charset="0"/>
                <a:cs typeface="Montserrat Light" charset="0"/>
              </a:rPr>
            </a:br>
            <a:r>
              <a:rPr lang="en-US" sz="1800" dirty="0" smtClean="0">
                <a:solidFill>
                  <a:srgbClr val="4D4D4C"/>
                </a:solidFill>
                <a:latin typeface="Montserrat Light" charset="0"/>
                <a:ea typeface="Montserrat Light" charset="0"/>
                <a:cs typeface="Montserrat Light" charset="0"/>
              </a:rPr>
              <a:t>with </a:t>
            </a:r>
            <a:r>
              <a:rPr lang="en-US" sz="1800" dirty="0">
                <a:solidFill>
                  <a:srgbClr val="4D4D4C"/>
                </a:solidFill>
                <a:latin typeface="Montserrat Light" charset="0"/>
                <a:ea typeface="Montserrat Light" charset="0"/>
                <a:cs typeface="Montserrat Light" charset="0"/>
              </a:rPr>
              <a:t>the promotion of Youngevity business opportunities. </a:t>
            </a:r>
            <a:r>
              <a:rPr lang="en-US" sz="1800" dirty="0" smtClean="0">
                <a:solidFill>
                  <a:srgbClr val="4D4D4C"/>
                </a:solidFill>
                <a:latin typeface="Montserrat Light" charset="0"/>
                <a:ea typeface="Montserrat Light" charset="0"/>
                <a:cs typeface="Montserrat Light" charset="0"/>
              </a:rPr>
              <a:t>Whether </a:t>
            </a:r>
            <a:r>
              <a:rPr lang="en-US" sz="1800" dirty="0">
                <a:solidFill>
                  <a:srgbClr val="4D4D4C"/>
                </a:solidFill>
                <a:latin typeface="Montserrat Light" charset="0"/>
                <a:ea typeface="Montserrat Light" charset="0"/>
                <a:cs typeface="Montserrat Light" charset="0"/>
              </a:rPr>
              <a:t>an individual who becomes a Youngevity distributor will earn more than he or she pays for the business opportunity depends on multiple independent and dependent variables that are </a:t>
            </a:r>
            <a:r>
              <a:rPr lang="en-US" sz="1800" dirty="0" smtClean="0">
                <a:solidFill>
                  <a:srgbClr val="4D4D4C"/>
                </a:solidFill>
                <a:latin typeface="Montserrat Light" charset="0"/>
                <a:ea typeface="Montserrat Light" charset="0"/>
                <a:cs typeface="Montserrat Light" charset="0"/>
              </a:rPr>
              <a:t/>
            </a:r>
            <a:br>
              <a:rPr lang="en-US" sz="1800" dirty="0" smtClean="0">
                <a:solidFill>
                  <a:srgbClr val="4D4D4C"/>
                </a:solidFill>
                <a:latin typeface="Montserrat Light" charset="0"/>
                <a:ea typeface="Montserrat Light" charset="0"/>
                <a:cs typeface="Montserrat Light" charset="0"/>
              </a:rPr>
            </a:br>
            <a:r>
              <a:rPr lang="en-US" sz="1800" dirty="0" smtClean="0">
                <a:solidFill>
                  <a:srgbClr val="4D4D4C"/>
                </a:solidFill>
                <a:latin typeface="Montserrat Light" charset="0"/>
                <a:ea typeface="Montserrat Light" charset="0"/>
                <a:cs typeface="Montserrat Light" charset="0"/>
              </a:rPr>
              <a:t>impossible </a:t>
            </a:r>
            <a:r>
              <a:rPr lang="en-US" sz="1800" dirty="0">
                <a:solidFill>
                  <a:srgbClr val="4D4D4C"/>
                </a:solidFill>
                <a:latin typeface="Montserrat Light" charset="0"/>
                <a:ea typeface="Montserrat Light" charset="0"/>
                <a:cs typeface="Montserrat Light" charset="0"/>
              </a:rPr>
              <a:t>to predict, such as economic factors unique to each location where </a:t>
            </a:r>
            <a:r>
              <a:rPr lang="en-US" sz="1800" dirty="0" smtClean="0">
                <a:solidFill>
                  <a:srgbClr val="4D4D4C"/>
                </a:solidFill>
                <a:latin typeface="Montserrat Light" charset="0"/>
                <a:ea typeface="Montserrat Light" charset="0"/>
                <a:cs typeface="Montserrat Light" charset="0"/>
              </a:rPr>
              <a:t/>
            </a:r>
            <a:br>
              <a:rPr lang="en-US" sz="1800" dirty="0" smtClean="0">
                <a:solidFill>
                  <a:srgbClr val="4D4D4C"/>
                </a:solidFill>
                <a:latin typeface="Montserrat Light" charset="0"/>
                <a:ea typeface="Montserrat Light" charset="0"/>
                <a:cs typeface="Montserrat Light" charset="0"/>
              </a:rPr>
            </a:br>
            <a:r>
              <a:rPr lang="en-US" sz="1800" dirty="0" smtClean="0">
                <a:solidFill>
                  <a:srgbClr val="4D4D4C"/>
                </a:solidFill>
                <a:latin typeface="Montserrat Light" charset="0"/>
                <a:ea typeface="Montserrat Light" charset="0"/>
                <a:cs typeface="Montserrat Light" charset="0"/>
              </a:rPr>
              <a:t>product </a:t>
            </a:r>
            <a:r>
              <a:rPr lang="en-US" sz="1800" dirty="0">
                <a:solidFill>
                  <a:srgbClr val="4D4D4C"/>
                </a:solidFill>
                <a:latin typeface="Montserrat Light" charset="0"/>
                <a:ea typeface="Montserrat Light" charset="0"/>
                <a:cs typeface="Montserrat Light" charset="0"/>
              </a:rPr>
              <a:t>sales </a:t>
            </a:r>
            <a:r>
              <a:rPr lang="en-US" sz="1800" dirty="0" smtClean="0">
                <a:solidFill>
                  <a:srgbClr val="4D4D4C"/>
                </a:solidFill>
                <a:latin typeface="Montserrat Light" charset="0"/>
                <a:ea typeface="Montserrat Light" charset="0"/>
                <a:cs typeface="Montserrat Light" charset="0"/>
              </a:rPr>
              <a:t>are </a:t>
            </a:r>
            <a:r>
              <a:rPr lang="en-US" sz="1800" dirty="0">
                <a:solidFill>
                  <a:srgbClr val="4D4D4C"/>
                </a:solidFill>
                <a:latin typeface="Montserrat Light" charset="0"/>
                <a:ea typeface="Montserrat Light" charset="0"/>
                <a:cs typeface="Montserrat Light" charset="0"/>
              </a:rPr>
              <a:t>attempted and the sales talents of each individual </a:t>
            </a:r>
            <a:r>
              <a:rPr lang="en-US" sz="1800" dirty="0" smtClean="0">
                <a:solidFill>
                  <a:srgbClr val="4D4D4C"/>
                </a:solidFill>
                <a:latin typeface="Montserrat Light" charset="0"/>
                <a:ea typeface="Montserrat Light" charset="0"/>
                <a:cs typeface="Montserrat Light" charset="0"/>
              </a:rPr>
              <a:t>distributor.</a:t>
            </a:r>
            <a:endParaRPr lang="en-US" sz="1800" dirty="0">
              <a:solidFill>
                <a:srgbClr val="4D4D4C"/>
              </a:solidFill>
              <a:latin typeface="Montserrat Light" charset="0"/>
              <a:ea typeface="Montserrat Light" charset="0"/>
              <a:cs typeface="Montserrat Light"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425" y="2205"/>
            <a:ext cx="4713251" cy="2509245"/>
          </a:xfrm>
          <a:prstGeom prst="rect">
            <a:avLst/>
          </a:prstGeom>
        </p:spPr>
      </p:pic>
    </p:spTree>
    <p:extLst>
      <p:ext uri="{BB962C8B-B14F-4D97-AF65-F5344CB8AC3E}">
        <p14:creationId xmlns:p14="http://schemas.microsoft.com/office/powerpoint/2010/main" val="327185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5400" y="3501008"/>
            <a:ext cx="10801200" cy="1368152"/>
          </a:xfrm>
          <a:prstGeom prst="rect">
            <a:avLst/>
          </a:prstGeom>
        </p:spPr>
        <p:txBody>
          <a:bodyPr wrap="square">
            <a:noAutofit/>
          </a:bodyPr>
          <a:lstStyle/>
          <a:p>
            <a:pPr algn="ctr"/>
            <a:r>
              <a:rPr lang="en-US" sz="6000" dirty="0" smtClean="0">
                <a:solidFill>
                  <a:srgbClr val="4D4D4C"/>
                </a:solidFill>
                <a:latin typeface="Montserrat Light" charset="0"/>
                <a:ea typeface="Montserrat Light" charset="0"/>
                <a:cs typeface="Montserrat Light" charset="0"/>
              </a:rPr>
              <a:t>Optional slides</a:t>
            </a:r>
            <a:endParaRPr lang="en-US" sz="6000" dirty="0">
              <a:solidFill>
                <a:srgbClr val="4D4D4C"/>
              </a:solidFill>
              <a:latin typeface="Montserrat Light" charset="0"/>
              <a:ea typeface="Montserrat Light" charset="0"/>
              <a:cs typeface="Montserrat Light"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7425" y="2205"/>
            <a:ext cx="4713251" cy="2509245"/>
          </a:xfrm>
          <a:prstGeom prst="rect">
            <a:avLst/>
          </a:prstGeom>
        </p:spPr>
      </p:pic>
    </p:spTree>
    <p:extLst>
      <p:ext uri="{BB962C8B-B14F-4D97-AF65-F5344CB8AC3E}">
        <p14:creationId xmlns:p14="http://schemas.microsoft.com/office/powerpoint/2010/main" val="1036831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3392" y="1412776"/>
            <a:ext cx="3996735" cy="553998"/>
          </a:xfrm>
          <a:prstGeom prst="rect">
            <a:avLst/>
          </a:prstGeom>
          <a:noFill/>
        </p:spPr>
        <p:txBody>
          <a:bodyPr wrap="none" rtlCol="0">
            <a:spAutoFit/>
          </a:bodyPr>
          <a:lstStyle/>
          <a:p>
            <a:pPr>
              <a:lnSpc>
                <a:spcPct val="80000"/>
              </a:lnSpc>
            </a:pPr>
            <a:r>
              <a:rPr lang="id-ID" sz="3750" b="1" dirty="0" smtClean="0">
                <a:solidFill>
                  <a:srgbClr val="4D4D4C"/>
                </a:solidFill>
                <a:latin typeface="Arial Bold" charset="0"/>
              </a:rPr>
              <a:t>The 40 </a:t>
            </a:r>
            <a:r>
              <a:rPr lang="id-ID" sz="3750" b="1" dirty="0" err="1" smtClean="0">
                <a:solidFill>
                  <a:srgbClr val="4D4D4C"/>
                </a:solidFill>
                <a:latin typeface="Arial Bold" charset="0"/>
              </a:rPr>
              <a:t>Year</a:t>
            </a:r>
            <a:r>
              <a:rPr lang="id-ID" sz="3750" b="1" dirty="0" smtClean="0">
                <a:solidFill>
                  <a:srgbClr val="4D4D4C"/>
                </a:solidFill>
                <a:latin typeface="Arial Bold" charset="0"/>
              </a:rPr>
              <a:t> Plan</a:t>
            </a:r>
            <a:endParaRPr lang="id-ID" sz="3750" b="1" dirty="0">
              <a:solidFill>
                <a:srgbClr val="4D4D4C"/>
              </a:solidFill>
              <a:latin typeface="Arial Bold" charset="0"/>
            </a:endParaRPr>
          </a:p>
        </p:txBody>
      </p:sp>
      <p:sp>
        <p:nvSpPr>
          <p:cNvPr id="33" name="Rectangle 32"/>
          <p:cNvSpPr/>
          <p:nvPr/>
        </p:nvSpPr>
        <p:spPr>
          <a:xfrm>
            <a:off x="659396" y="2143200"/>
            <a:ext cx="2988331" cy="1154162"/>
          </a:xfrm>
          <a:prstGeom prst="rect">
            <a:avLst/>
          </a:prstGeom>
        </p:spPr>
        <p:txBody>
          <a:bodyPr wrap="square">
            <a:noAutofit/>
          </a:bodyPr>
          <a:lstStyle/>
          <a:p>
            <a:r>
              <a:rPr lang="en-US" dirty="0" smtClean="0">
                <a:solidFill>
                  <a:srgbClr val="4D4D4C"/>
                </a:solidFill>
                <a:latin typeface="Montserrat" charset="0"/>
                <a:ea typeface="Montserrat" charset="0"/>
                <a:cs typeface="Montserrat" charset="0"/>
                <a:sym typeface="Source Sans Pro" charset="0"/>
              </a:rPr>
              <a:t>For every 100 people who reach the age of 65</a:t>
            </a:r>
            <a:endParaRPr lang="en-US" dirty="0">
              <a:solidFill>
                <a:srgbClr val="4D4D4C"/>
              </a:solidFill>
              <a:latin typeface="Montserrat" charset="0"/>
              <a:ea typeface="Montserrat" charset="0"/>
              <a:cs typeface="Montserrat" charset="0"/>
            </a:endParaRPr>
          </a:p>
        </p:txBody>
      </p:sp>
      <p:sp>
        <p:nvSpPr>
          <p:cNvPr id="34" name="Rectangle 33"/>
          <p:cNvSpPr/>
          <p:nvPr/>
        </p:nvSpPr>
        <p:spPr bwMode="auto">
          <a:xfrm>
            <a:off x="695326" y="1974577"/>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graphicFrame>
        <p:nvGraphicFramePr>
          <p:cNvPr id="7" name="Chart 6"/>
          <p:cNvGraphicFramePr/>
          <p:nvPr>
            <p:extLst>
              <p:ext uri="{D42A27DB-BD31-4B8C-83A1-F6EECF244321}">
                <p14:modId xmlns:p14="http://schemas.microsoft.com/office/powerpoint/2010/main" val="1248237773"/>
              </p:ext>
            </p:extLst>
          </p:nvPr>
        </p:nvGraphicFramePr>
        <p:xfrm>
          <a:off x="4620127" y="0"/>
          <a:ext cx="7571872" cy="678777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367808" y="5013176"/>
            <a:ext cx="1503938" cy="707886"/>
          </a:xfrm>
          <a:prstGeom prst="rect">
            <a:avLst/>
          </a:prstGeom>
        </p:spPr>
        <p:txBody>
          <a:bodyPr wrap="none">
            <a:spAutoFit/>
          </a:bodyPr>
          <a:lstStyle/>
          <a:p>
            <a:pPr algn="ctr"/>
            <a:r>
              <a:rPr lang="en-US" sz="2000" dirty="0" smtClean="0">
                <a:solidFill>
                  <a:srgbClr val="4D4D4C"/>
                </a:solidFill>
                <a:latin typeface="Montserrat" charset="0"/>
                <a:ea typeface="Montserrat" charset="0"/>
                <a:cs typeface="Montserrat" charset="0"/>
                <a:sym typeface="Source Sans Pro" charset="0"/>
              </a:rPr>
              <a:t>62% Dead</a:t>
            </a:r>
            <a:br>
              <a:rPr lang="en-US" sz="2000" dirty="0" smtClean="0">
                <a:solidFill>
                  <a:srgbClr val="4D4D4C"/>
                </a:solidFill>
                <a:latin typeface="Montserrat" charset="0"/>
                <a:ea typeface="Montserrat" charset="0"/>
                <a:cs typeface="Montserrat" charset="0"/>
                <a:sym typeface="Source Sans Pro" charset="0"/>
              </a:rPr>
            </a:br>
            <a:r>
              <a:rPr lang="en-US" sz="2000" dirty="0" smtClean="0">
                <a:solidFill>
                  <a:srgbClr val="4D4D4C"/>
                </a:solidFill>
                <a:latin typeface="Montserrat" charset="0"/>
                <a:ea typeface="Montserrat" charset="0"/>
                <a:cs typeface="Montserrat" charset="0"/>
                <a:sym typeface="Source Sans Pro" charset="0"/>
              </a:rPr>
              <a:t>Broke</a:t>
            </a:r>
            <a:endParaRPr lang="en-US" sz="2000" dirty="0"/>
          </a:p>
        </p:txBody>
      </p:sp>
      <p:sp>
        <p:nvSpPr>
          <p:cNvPr id="9" name="Rectangle 8"/>
          <p:cNvSpPr/>
          <p:nvPr/>
        </p:nvSpPr>
        <p:spPr>
          <a:xfrm>
            <a:off x="6327393" y="486544"/>
            <a:ext cx="1725152" cy="400110"/>
          </a:xfrm>
          <a:prstGeom prst="rect">
            <a:avLst/>
          </a:prstGeom>
        </p:spPr>
        <p:txBody>
          <a:bodyPr wrap="none">
            <a:spAutoFit/>
          </a:bodyPr>
          <a:lstStyle/>
          <a:p>
            <a:r>
              <a:rPr lang="en-US" sz="2000" dirty="0" smtClean="0">
                <a:solidFill>
                  <a:srgbClr val="4D4D4C"/>
                </a:solidFill>
                <a:latin typeface="Montserrat" charset="0"/>
                <a:ea typeface="Montserrat" charset="0"/>
                <a:cs typeface="Montserrat" charset="0"/>
                <a:sym typeface="Source Sans Pro" charset="0"/>
              </a:rPr>
              <a:t>1% Wealthy</a:t>
            </a:r>
            <a:endParaRPr lang="en-US" sz="2000" dirty="0"/>
          </a:p>
        </p:txBody>
      </p:sp>
      <p:sp>
        <p:nvSpPr>
          <p:cNvPr id="11" name="Rectangle 10"/>
          <p:cNvSpPr/>
          <p:nvPr/>
        </p:nvSpPr>
        <p:spPr>
          <a:xfrm>
            <a:off x="8453957" y="332656"/>
            <a:ext cx="2034531" cy="707886"/>
          </a:xfrm>
          <a:prstGeom prst="rect">
            <a:avLst/>
          </a:prstGeom>
        </p:spPr>
        <p:txBody>
          <a:bodyPr wrap="none">
            <a:spAutoFit/>
          </a:bodyPr>
          <a:lstStyle/>
          <a:p>
            <a:pPr algn="ctr"/>
            <a:r>
              <a:rPr lang="en-US" sz="2000" dirty="0" smtClean="0">
                <a:solidFill>
                  <a:srgbClr val="4D4D4C"/>
                </a:solidFill>
                <a:latin typeface="Montserrat" charset="0"/>
                <a:ea typeface="Montserrat" charset="0"/>
                <a:cs typeface="Montserrat" charset="0"/>
                <a:sym typeface="Source Sans Pro" charset="0"/>
              </a:rPr>
              <a:t>4% Financially</a:t>
            </a:r>
            <a:br>
              <a:rPr lang="en-US" sz="2000" dirty="0" smtClean="0">
                <a:solidFill>
                  <a:srgbClr val="4D4D4C"/>
                </a:solidFill>
                <a:latin typeface="Montserrat" charset="0"/>
                <a:ea typeface="Montserrat" charset="0"/>
                <a:cs typeface="Montserrat" charset="0"/>
                <a:sym typeface="Source Sans Pro" charset="0"/>
              </a:rPr>
            </a:br>
            <a:r>
              <a:rPr lang="en-US" sz="2000" dirty="0" smtClean="0">
                <a:solidFill>
                  <a:srgbClr val="4D4D4C"/>
                </a:solidFill>
                <a:latin typeface="Montserrat" charset="0"/>
                <a:ea typeface="Montserrat" charset="0"/>
                <a:cs typeface="Montserrat" charset="0"/>
                <a:sym typeface="Source Sans Pro" charset="0"/>
              </a:rPr>
              <a:t>Stable</a:t>
            </a:r>
            <a:endParaRPr lang="en-US" sz="2000" dirty="0"/>
          </a:p>
        </p:txBody>
      </p:sp>
      <p:sp>
        <p:nvSpPr>
          <p:cNvPr id="13" name="Rectangle 12"/>
          <p:cNvSpPr/>
          <p:nvPr/>
        </p:nvSpPr>
        <p:spPr>
          <a:xfrm>
            <a:off x="10560496" y="4397042"/>
            <a:ext cx="1503938" cy="400110"/>
          </a:xfrm>
          <a:prstGeom prst="rect">
            <a:avLst/>
          </a:prstGeom>
        </p:spPr>
        <p:txBody>
          <a:bodyPr wrap="none">
            <a:spAutoFit/>
          </a:bodyPr>
          <a:lstStyle/>
          <a:p>
            <a:pPr algn="ctr"/>
            <a:r>
              <a:rPr lang="en-US" sz="2000" dirty="0" smtClean="0">
                <a:solidFill>
                  <a:srgbClr val="4D4D4C"/>
                </a:solidFill>
                <a:latin typeface="Montserrat" charset="0"/>
                <a:ea typeface="Montserrat" charset="0"/>
                <a:cs typeface="Montserrat" charset="0"/>
                <a:sym typeface="Source Sans Pro" charset="0"/>
              </a:rPr>
              <a:t>28% Dead</a:t>
            </a:r>
            <a:endParaRPr lang="en-US" sz="2000" dirty="0"/>
          </a:p>
        </p:txBody>
      </p:sp>
      <p:sp>
        <p:nvSpPr>
          <p:cNvPr id="14" name="Rectangle 13"/>
          <p:cNvSpPr/>
          <p:nvPr/>
        </p:nvSpPr>
        <p:spPr>
          <a:xfrm>
            <a:off x="10272464" y="1058833"/>
            <a:ext cx="1269899" cy="707886"/>
          </a:xfrm>
          <a:prstGeom prst="rect">
            <a:avLst/>
          </a:prstGeom>
        </p:spPr>
        <p:txBody>
          <a:bodyPr wrap="none">
            <a:spAutoFit/>
          </a:bodyPr>
          <a:lstStyle/>
          <a:p>
            <a:pPr algn="ctr"/>
            <a:r>
              <a:rPr lang="en-US" sz="2000" dirty="0" smtClean="0">
                <a:solidFill>
                  <a:srgbClr val="4D4D4C"/>
                </a:solidFill>
                <a:latin typeface="Montserrat" charset="0"/>
                <a:ea typeface="Montserrat" charset="0"/>
                <a:cs typeface="Montserrat" charset="0"/>
                <a:sym typeface="Source Sans Pro" charset="0"/>
              </a:rPr>
              <a:t>5% Still</a:t>
            </a:r>
          </a:p>
          <a:p>
            <a:pPr algn="ctr"/>
            <a:r>
              <a:rPr lang="en-US" sz="2000" dirty="0" smtClean="0">
                <a:solidFill>
                  <a:srgbClr val="4D4D4C"/>
                </a:solidFill>
                <a:latin typeface="Montserrat" charset="0"/>
                <a:ea typeface="Montserrat" charset="0"/>
                <a:cs typeface="Montserrat" charset="0"/>
                <a:sym typeface="Source Sans Pro" charset="0"/>
              </a:rPr>
              <a:t>Working</a:t>
            </a:r>
            <a:endParaRPr lang="en-US" sz="2000" dirty="0"/>
          </a:p>
        </p:txBody>
      </p:sp>
      <p:cxnSp>
        <p:nvCxnSpPr>
          <p:cNvPr id="4" name="Straight Connector 3"/>
          <p:cNvCxnSpPr/>
          <p:nvPr/>
        </p:nvCxnSpPr>
        <p:spPr>
          <a:xfrm>
            <a:off x="7986153" y="764704"/>
            <a:ext cx="325805" cy="504056"/>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cxnSp>
        <p:nvCxnSpPr>
          <p:cNvPr id="36" name="Straight Connector 35"/>
          <p:cNvCxnSpPr/>
          <p:nvPr/>
        </p:nvCxnSpPr>
        <p:spPr>
          <a:xfrm flipH="1">
            <a:off x="8616280" y="886654"/>
            <a:ext cx="368866" cy="526122"/>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9300191" y="1373198"/>
            <a:ext cx="1044283" cy="183594"/>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10128448" y="4005064"/>
            <a:ext cx="432048" cy="592034"/>
          </a:xfrm>
          <a:prstGeom prst="line">
            <a:avLst/>
          </a:prstGeom>
          <a:ln w="38100" cap="flat">
            <a:solidFill>
              <a:srgbClr val="4D4D4C"/>
            </a:solidFill>
            <a:tailEnd type="diamo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871748" y="4597097"/>
            <a:ext cx="872324" cy="488088"/>
          </a:xfrm>
          <a:prstGeom prst="line">
            <a:avLst/>
          </a:prstGeom>
          <a:ln w="38100" cap="flat">
            <a:solidFill>
              <a:srgbClr val="4D4D4C"/>
            </a:solidFill>
            <a:headEnd type="diamon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945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b="32902"/>
          <a:stretch/>
        </p:blipFill>
        <p:spPr>
          <a:xfrm>
            <a:off x="6600056" y="0"/>
            <a:ext cx="4586818" cy="6858000"/>
          </a:xfrm>
        </p:spPr>
      </p:pic>
      <p:sp>
        <p:nvSpPr>
          <p:cNvPr id="10" name="TextBox 9"/>
          <p:cNvSpPr txBox="1"/>
          <p:nvPr/>
        </p:nvSpPr>
        <p:spPr>
          <a:xfrm>
            <a:off x="623393" y="980728"/>
            <a:ext cx="4402167" cy="553998"/>
          </a:xfrm>
          <a:prstGeom prst="rect">
            <a:avLst/>
          </a:prstGeom>
          <a:noFill/>
        </p:spPr>
        <p:txBody>
          <a:bodyPr wrap="none" rtlCol="0">
            <a:spAutoFit/>
          </a:bodyPr>
          <a:lstStyle/>
          <a:p>
            <a:pPr>
              <a:lnSpc>
                <a:spcPct val="80000"/>
              </a:lnSpc>
            </a:pPr>
            <a:r>
              <a:rPr lang="id-ID" sz="3750" b="1" dirty="0" smtClean="0">
                <a:solidFill>
                  <a:srgbClr val="4D4D4C"/>
                </a:solidFill>
                <a:latin typeface="Arial Bold" charset="0"/>
              </a:rPr>
              <a:t>The </a:t>
            </a:r>
            <a:r>
              <a:rPr lang="id-ID" sz="3750" b="1" dirty="0" err="1" smtClean="0">
                <a:solidFill>
                  <a:srgbClr val="4D4D4C"/>
                </a:solidFill>
                <a:latin typeface="Arial Bold" charset="0"/>
              </a:rPr>
              <a:t>Gig</a:t>
            </a:r>
            <a:r>
              <a:rPr lang="id-ID" sz="3750" b="1" dirty="0">
                <a:solidFill>
                  <a:srgbClr val="4D4D4C"/>
                </a:solidFill>
                <a:latin typeface="Arial Bold" charset="0"/>
              </a:rPr>
              <a:t> </a:t>
            </a:r>
            <a:r>
              <a:rPr lang="id-ID" sz="3750" b="1" dirty="0" err="1" smtClean="0">
                <a:solidFill>
                  <a:srgbClr val="4D4D4C"/>
                </a:solidFill>
                <a:latin typeface="Arial Bold" charset="0"/>
              </a:rPr>
              <a:t>Economy</a:t>
            </a:r>
            <a:endParaRPr lang="id-ID" sz="3750" b="1" dirty="0">
              <a:solidFill>
                <a:srgbClr val="4D4D4C"/>
              </a:solidFill>
              <a:latin typeface="Arial Bold" charset="0"/>
            </a:endParaRPr>
          </a:p>
        </p:txBody>
      </p:sp>
      <p:sp>
        <p:nvSpPr>
          <p:cNvPr id="11" name="Rectangle 10"/>
          <p:cNvSpPr/>
          <p:nvPr/>
        </p:nvSpPr>
        <p:spPr>
          <a:xfrm>
            <a:off x="659396" y="2069366"/>
            <a:ext cx="4860540" cy="3951922"/>
          </a:xfrm>
          <a:prstGeom prst="rect">
            <a:avLst/>
          </a:prstGeom>
        </p:spPr>
        <p:txBody>
          <a:bodyPr wrap="square">
            <a:noAutofit/>
          </a:bodyPr>
          <a:lstStyle/>
          <a:p>
            <a:pPr marL="285750" indent="-285750">
              <a:buFont typeface="Arial" charset="0"/>
              <a:buChar char="•"/>
            </a:pPr>
            <a:r>
              <a:rPr lang="en-US" sz="1800" dirty="0">
                <a:solidFill>
                  <a:srgbClr val="4D4D4C"/>
                </a:solidFill>
                <a:latin typeface="Montserrat" charset="0"/>
                <a:ea typeface="Montserrat" charset="0"/>
                <a:cs typeface="Montserrat" charset="0"/>
              </a:rPr>
              <a:t>In the Gig Economy </a:t>
            </a:r>
            <a:r>
              <a:rPr lang="en-US" sz="1800" dirty="0" smtClean="0">
                <a:solidFill>
                  <a:srgbClr val="4D4D4C"/>
                </a:solidFill>
                <a:latin typeface="Montserrat" charset="0"/>
                <a:ea typeface="Montserrat" charset="0"/>
                <a:cs typeface="Montserrat" charset="0"/>
              </a:rPr>
              <a:t>traditional </a:t>
            </a:r>
            <a:r>
              <a:rPr lang="en-US" sz="1800" dirty="0">
                <a:solidFill>
                  <a:srgbClr val="4D4D4C"/>
                </a:solidFill>
                <a:latin typeface="Montserrat" charset="0"/>
                <a:ea typeface="Montserrat" charset="0"/>
                <a:cs typeface="Montserrat" charset="0"/>
              </a:rPr>
              <a:t/>
            </a:r>
            <a:br>
              <a:rPr lang="en-US" sz="1800" dirty="0">
                <a:solidFill>
                  <a:srgbClr val="4D4D4C"/>
                </a:solidFill>
                <a:latin typeface="Montserrat" charset="0"/>
                <a:ea typeface="Montserrat" charset="0"/>
                <a:cs typeface="Montserrat" charset="0"/>
              </a:rPr>
            </a:br>
            <a:r>
              <a:rPr lang="en-US" sz="1800" dirty="0">
                <a:solidFill>
                  <a:srgbClr val="4D4D4C"/>
                </a:solidFill>
                <a:latin typeface="Montserrat" charset="0"/>
                <a:ea typeface="Montserrat" charset="0"/>
                <a:cs typeface="Montserrat" charset="0"/>
              </a:rPr>
              <a:t>“Corporate” long term jobs </a:t>
            </a:r>
            <a:r>
              <a:rPr lang="en-US" sz="1800" dirty="0" smtClean="0">
                <a:solidFill>
                  <a:srgbClr val="4D4D4C"/>
                </a:solidFill>
                <a:latin typeface="Montserrat" charset="0"/>
                <a:ea typeface="Montserrat" charset="0"/>
                <a:cs typeface="Montserrat" charset="0"/>
              </a:rPr>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are </a:t>
            </a:r>
            <a:r>
              <a:rPr lang="en-US" sz="1800" dirty="0">
                <a:solidFill>
                  <a:srgbClr val="4D4D4C"/>
                </a:solidFill>
                <a:latin typeface="Montserrat" charset="0"/>
                <a:ea typeface="Montserrat" charset="0"/>
                <a:cs typeface="Montserrat" charset="0"/>
              </a:rPr>
              <a:t>vanishing</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smtClean="0">
                <a:solidFill>
                  <a:srgbClr val="4D4D4C"/>
                </a:solidFill>
                <a:latin typeface="Montserrat" charset="0"/>
                <a:ea typeface="Montserrat" charset="0"/>
                <a:cs typeface="Montserrat" charset="0"/>
              </a:rPr>
              <a:t>But short and flexible opportunities are growing</a:t>
            </a:r>
            <a:endParaRPr lang="en-US" sz="1800" dirty="0">
              <a:solidFill>
                <a:srgbClr val="4D4D4C"/>
              </a:solidFill>
              <a:latin typeface="Montserrat" charset="0"/>
              <a:ea typeface="Montserrat" charset="0"/>
              <a:cs typeface="Montserrat" charset="0"/>
            </a:endParaRP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Currently 1 out of 3 Americans work </a:t>
            </a:r>
            <a:r>
              <a:rPr lang="en-US" sz="1800" dirty="0" smtClean="0">
                <a:solidFill>
                  <a:srgbClr val="4D4D4C"/>
                </a:solidFill>
                <a:latin typeface="Montserrat" charset="0"/>
                <a:ea typeface="Montserrat" charset="0"/>
                <a:cs typeface="Montserrat" charset="0"/>
              </a:rPr>
              <a:t>as </a:t>
            </a:r>
            <a:r>
              <a:rPr lang="en-US" sz="1800" dirty="0">
                <a:solidFill>
                  <a:srgbClr val="4D4D4C"/>
                </a:solidFill>
                <a:latin typeface="Montserrat" charset="0"/>
                <a:ea typeface="Montserrat" charset="0"/>
                <a:cs typeface="Montserrat" charset="0"/>
              </a:rPr>
              <a:t>part of the Gig Economy</a:t>
            </a:r>
          </a:p>
          <a:p>
            <a:pPr marL="285750" indent="-285750">
              <a:buFont typeface="Arial" charset="0"/>
              <a:buChar char="•"/>
            </a:pPr>
            <a:endParaRPr lang="en-US" sz="1800" dirty="0">
              <a:solidFill>
                <a:srgbClr val="4D4D4C"/>
              </a:solidFill>
              <a:latin typeface="Montserrat" charset="0"/>
              <a:ea typeface="Montserrat" charset="0"/>
              <a:cs typeface="Montserrat" charset="0"/>
            </a:endParaRPr>
          </a:p>
          <a:p>
            <a:pPr marL="285750" indent="-285750">
              <a:buFont typeface="Arial" charset="0"/>
              <a:buChar char="•"/>
            </a:pPr>
            <a:r>
              <a:rPr lang="en-US" sz="1800" dirty="0">
                <a:solidFill>
                  <a:srgbClr val="4D4D4C"/>
                </a:solidFill>
                <a:latin typeface="Montserrat" charset="0"/>
                <a:ea typeface="Montserrat" charset="0"/>
                <a:cs typeface="Montserrat" charset="0"/>
              </a:rPr>
              <a:t>By 2020 </a:t>
            </a:r>
            <a:r>
              <a:rPr lang="en-US" sz="1800" b="1" dirty="0">
                <a:solidFill>
                  <a:srgbClr val="4D4D4C"/>
                </a:solidFill>
                <a:latin typeface="Montserrat" charset="0"/>
                <a:ea typeface="Montserrat" charset="0"/>
                <a:cs typeface="Montserrat" charset="0"/>
              </a:rPr>
              <a:t>half</a:t>
            </a:r>
            <a:r>
              <a:rPr lang="en-US" sz="1800" dirty="0">
                <a:solidFill>
                  <a:srgbClr val="4D4D4C"/>
                </a:solidFill>
                <a:latin typeface="Montserrat" charset="0"/>
                <a:ea typeface="Montserrat" charset="0"/>
                <a:cs typeface="Montserrat" charset="0"/>
              </a:rPr>
              <a:t> of all Americans will work </a:t>
            </a:r>
            <a:r>
              <a:rPr lang="en-US" sz="1800" dirty="0" smtClean="0">
                <a:solidFill>
                  <a:srgbClr val="4D4D4C"/>
                </a:solidFill>
                <a:latin typeface="Montserrat" charset="0"/>
                <a:ea typeface="Montserrat" charset="0"/>
                <a:cs typeface="Montserrat" charset="0"/>
              </a:rPr>
              <a:t>as </a:t>
            </a:r>
            <a:r>
              <a:rPr lang="en-US" sz="1800" dirty="0">
                <a:solidFill>
                  <a:srgbClr val="4D4D4C"/>
                </a:solidFill>
                <a:latin typeface="Montserrat" charset="0"/>
                <a:ea typeface="Montserrat" charset="0"/>
                <a:cs typeface="Montserrat" charset="0"/>
              </a:rPr>
              <a:t>a part of the Gig Economy</a:t>
            </a:r>
          </a:p>
        </p:txBody>
      </p:sp>
      <p:sp>
        <p:nvSpPr>
          <p:cNvPr id="12" name="Rectangle 11"/>
          <p:cNvSpPr/>
          <p:nvPr/>
        </p:nvSpPr>
        <p:spPr bwMode="auto">
          <a:xfrm>
            <a:off x="695326" y="1718257"/>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7" name="Picture Placeholder 2"/>
          <p:cNvPicPr>
            <a:picLocks noChangeAspect="1"/>
          </p:cNvPicPr>
          <p:nvPr/>
        </p:nvPicPr>
        <p:blipFill rotWithShape="1">
          <a:blip r:embed="rId3">
            <a:extLst>
              <a:ext uri="{28A0092B-C50C-407E-A947-70E740481C1C}">
                <a14:useLocalDpi xmlns:a14="http://schemas.microsoft.com/office/drawing/2010/main" val="0"/>
              </a:ext>
            </a:extLst>
          </a:blip>
          <a:srcRect t="66225" b="8680"/>
          <a:stretch/>
        </p:blipFill>
        <p:spPr>
          <a:xfrm>
            <a:off x="6600056" y="4293096"/>
            <a:ext cx="4586818" cy="2564904"/>
          </a:xfrm>
          <a:prstGeom prst="rect">
            <a:avLst/>
          </a:prstGeom>
          <a:solidFill>
            <a:schemeClr val="accent5"/>
          </a:solidFill>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23728" b="24871"/>
          <a:stretch/>
        </p:blipFill>
        <p:spPr>
          <a:xfrm>
            <a:off x="3099048" y="1700808"/>
            <a:ext cx="8685584" cy="4464496"/>
          </a:xfrm>
          <a:prstGeom prst="rect">
            <a:avLst/>
          </a:prstGeom>
        </p:spPr>
      </p:pic>
      <p:sp>
        <p:nvSpPr>
          <p:cNvPr id="2" name="TextBox 1"/>
          <p:cNvSpPr txBox="1"/>
          <p:nvPr/>
        </p:nvSpPr>
        <p:spPr>
          <a:xfrm>
            <a:off x="623392" y="1063769"/>
            <a:ext cx="6336704" cy="55399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Health &amp; Nutrition</a:t>
            </a:r>
          </a:p>
        </p:txBody>
      </p:sp>
      <p:sp>
        <p:nvSpPr>
          <p:cNvPr id="4" name="Rectangle 3"/>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8" name="Rectangle 7"/>
          <p:cNvSpPr/>
          <p:nvPr/>
        </p:nvSpPr>
        <p:spPr>
          <a:xfrm>
            <a:off x="659396" y="2188478"/>
            <a:ext cx="3996444" cy="664458"/>
          </a:xfrm>
          <a:prstGeom prst="rect">
            <a:avLst/>
          </a:prstGeom>
        </p:spPr>
        <p:txBody>
          <a:bodyPr wrap="square">
            <a:noAutofit/>
          </a:bodyPr>
          <a:lstStyle/>
          <a:p>
            <a:r>
              <a:rPr lang="en-US" sz="1800" dirty="0" smtClean="0">
                <a:solidFill>
                  <a:srgbClr val="4D4D4C"/>
                </a:solidFill>
                <a:latin typeface="Montserrat" panose="00000500000000000000" pitchFamily="50" charset="0"/>
              </a:rPr>
              <a:t>KETO </a:t>
            </a:r>
            <a:r>
              <a:rPr lang="en-US" sz="1800" dirty="0">
                <a:solidFill>
                  <a:srgbClr val="4D4D4C"/>
                </a:solidFill>
                <a:latin typeface="Montserrat" panose="00000500000000000000" pitchFamily="50" charset="0"/>
              </a:rPr>
              <a:t>CEO Mega </a:t>
            </a:r>
            <a:r>
              <a:rPr lang="en-US" sz="1800" dirty="0" smtClean="0">
                <a:solidFill>
                  <a:srgbClr val="4D4D4C"/>
                </a:solidFill>
                <a:latin typeface="Montserrat" panose="00000500000000000000" pitchFamily="50" charset="0"/>
              </a:rPr>
              <a:t>Pak </a:t>
            </a:r>
            <a:endParaRPr lang="en-US" sz="1800" dirty="0">
              <a:solidFill>
                <a:srgbClr val="4D4D4C"/>
              </a:solidFill>
              <a:latin typeface="Montserrat" panose="00000500000000000000" pitchFamily="50" charset="0"/>
            </a:endParaRPr>
          </a:p>
          <a:p>
            <a:endParaRPr lang="en-US" sz="18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6298309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664" y="2132486"/>
            <a:ext cx="9001000" cy="4536874"/>
          </a:xfrm>
          <a:prstGeom prst="rect">
            <a:avLst/>
          </a:prstGeom>
        </p:spPr>
      </p:pic>
      <p:sp>
        <p:nvSpPr>
          <p:cNvPr id="2" name="TextBox 1"/>
          <p:cNvSpPr txBox="1"/>
          <p:nvPr/>
        </p:nvSpPr>
        <p:spPr>
          <a:xfrm>
            <a:off x="623392" y="1063769"/>
            <a:ext cx="6336704" cy="55399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Home &amp; Family</a:t>
            </a:r>
          </a:p>
        </p:txBody>
      </p:sp>
      <p:sp>
        <p:nvSpPr>
          <p:cNvPr id="4" name="Rectangle 3"/>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7" name="Rectangle 6"/>
          <p:cNvSpPr/>
          <p:nvPr/>
        </p:nvSpPr>
        <p:spPr>
          <a:xfrm>
            <a:off x="659396" y="2188478"/>
            <a:ext cx="3996444" cy="664458"/>
          </a:xfrm>
          <a:prstGeom prst="rect">
            <a:avLst/>
          </a:prstGeom>
        </p:spPr>
        <p:txBody>
          <a:bodyPr wrap="square">
            <a:noAutofit/>
          </a:bodyPr>
          <a:lstStyle/>
          <a:p>
            <a:r>
              <a:rPr lang="en-US" sz="1800" dirty="0" smtClean="0">
                <a:solidFill>
                  <a:srgbClr val="4D4D4C"/>
                </a:solidFill>
                <a:latin typeface="Montserrat" panose="00000500000000000000" pitchFamily="50" charset="0"/>
              </a:rPr>
              <a:t>For Tails Only CEO Mega Pak </a:t>
            </a:r>
          </a:p>
          <a:p>
            <a:endParaRPr lang="en-US" sz="18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3794837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1063769"/>
            <a:ext cx="6336704" cy="55399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Food &amp; Beverage</a:t>
            </a:r>
          </a:p>
        </p:txBody>
      </p:sp>
      <p:sp>
        <p:nvSpPr>
          <p:cNvPr id="5" name="Rectangle 4"/>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6" name="Rectangle 5"/>
          <p:cNvSpPr/>
          <p:nvPr/>
        </p:nvSpPr>
        <p:spPr>
          <a:xfrm>
            <a:off x="659396" y="2188478"/>
            <a:ext cx="3996444" cy="664458"/>
          </a:xfrm>
          <a:prstGeom prst="rect">
            <a:avLst/>
          </a:prstGeom>
        </p:spPr>
        <p:txBody>
          <a:bodyPr wrap="square">
            <a:noAutofit/>
          </a:bodyPr>
          <a:lstStyle/>
          <a:p>
            <a:r>
              <a:rPr lang="en-US" sz="1800" dirty="0" err="1" smtClean="0">
                <a:solidFill>
                  <a:srgbClr val="4D4D4C"/>
                </a:solidFill>
                <a:latin typeface="Montserrat" panose="00000500000000000000" pitchFamily="50" charset="0"/>
              </a:rPr>
              <a:t>GOFoods</a:t>
            </a:r>
            <a:r>
              <a:rPr lang="en-US" sz="1800" dirty="0" smtClean="0">
                <a:solidFill>
                  <a:srgbClr val="4D4D4C"/>
                </a:solidFill>
                <a:latin typeface="Montserrat" panose="00000500000000000000" pitchFamily="50" charset="0"/>
              </a:rPr>
              <a:t> </a:t>
            </a:r>
            <a:r>
              <a:rPr lang="en-US" sz="1800" dirty="0">
                <a:solidFill>
                  <a:srgbClr val="4D4D4C"/>
                </a:solidFill>
                <a:latin typeface="Montserrat" panose="00000500000000000000" pitchFamily="50" charset="0"/>
              </a:rPr>
              <a:t>CEO Mega </a:t>
            </a:r>
            <a:r>
              <a:rPr lang="en-US" sz="1800" dirty="0" smtClean="0">
                <a:solidFill>
                  <a:srgbClr val="4D4D4C"/>
                </a:solidFill>
                <a:latin typeface="Montserrat" panose="00000500000000000000" pitchFamily="50" charset="0"/>
              </a:rPr>
              <a:t>Pak </a:t>
            </a:r>
            <a:endParaRPr lang="en-US" sz="1800" dirty="0">
              <a:solidFill>
                <a:srgbClr val="4D4D4C"/>
              </a:solidFill>
              <a:latin typeface="Montserrat" panose="00000500000000000000" pitchFamily="50" charset="0"/>
            </a:endParaRPr>
          </a:p>
          <a:p>
            <a:endParaRPr lang="en-US" sz="1800" dirty="0">
              <a:solidFill>
                <a:srgbClr val="4D4D4C"/>
              </a:solidFill>
              <a:latin typeface="Montserrat" charset="0"/>
              <a:ea typeface="Montserrat" charset="0"/>
              <a:cs typeface="Montserrat"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7639" y="1412776"/>
            <a:ext cx="6484985" cy="4941168"/>
          </a:xfrm>
          <a:prstGeom prst="rect">
            <a:avLst/>
          </a:prstGeom>
        </p:spPr>
      </p:pic>
      <p:sp>
        <p:nvSpPr>
          <p:cNvPr id="7" name="Rectangle 6"/>
          <p:cNvSpPr/>
          <p:nvPr/>
        </p:nvSpPr>
        <p:spPr bwMode="auto">
          <a:xfrm>
            <a:off x="7400812" y="1412777"/>
            <a:ext cx="2138638" cy="1207304"/>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dirty="0"/>
          </a:p>
        </p:txBody>
      </p:sp>
      <p:sp>
        <p:nvSpPr>
          <p:cNvPr id="8" name="Rectangle 7"/>
          <p:cNvSpPr/>
          <p:nvPr/>
        </p:nvSpPr>
        <p:spPr>
          <a:xfrm>
            <a:off x="7586397" y="1484785"/>
            <a:ext cx="1767469" cy="1063288"/>
          </a:xfrm>
          <a:prstGeom prst="rect">
            <a:avLst/>
          </a:prstGeom>
        </p:spPr>
        <p:txBody>
          <a:bodyPr wrap="square">
            <a:noAutofit/>
          </a:bodyPr>
          <a:lstStyle/>
          <a:p>
            <a:r>
              <a:rPr lang="en-US" sz="800" dirty="0" smtClean="0">
                <a:solidFill>
                  <a:schemeClr val="bg1"/>
                </a:solidFill>
                <a:latin typeface="Montserrat" panose="00000500000000000000" pitchFamily="50" charset="0"/>
              </a:rPr>
              <a:t>Also Includes:</a:t>
            </a:r>
          </a:p>
          <a:p>
            <a:r>
              <a:rPr lang="en-US" sz="800" dirty="0" smtClean="0">
                <a:solidFill>
                  <a:schemeClr val="bg1"/>
                </a:solidFill>
                <a:latin typeface="Montserrat" panose="00000500000000000000" pitchFamily="50" charset="0"/>
              </a:rPr>
              <a:t>On-The-Go </a:t>
            </a:r>
          </a:p>
          <a:p>
            <a:r>
              <a:rPr lang="en-US" sz="800" i="1" dirty="0" smtClean="0">
                <a:solidFill>
                  <a:schemeClr val="bg1"/>
                </a:solidFill>
                <a:latin typeface="Montserrat" panose="00000500000000000000" pitchFamily="50" charset="0"/>
              </a:rPr>
              <a:t>   Ultimate Cardio</a:t>
            </a:r>
          </a:p>
          <a:p>
            <a:r>
              <a:rPr lang="en-US" sz="800" dirty="0" smtClean="0">
                <a:solidFill>
                  <a:schemeClr val="bg1"/>
                </a:solidFill>
                <a:latin typeface="Montserrat" panose="00000500000000000000" pitchFamily="50" charset="0"/>
              </a:rPr>
              <a:t>On-The-Go (1)</a:t>
            </a:r>
          </a:p>
          <a:p>
            <a:r>
              <a:rPr lang="en-US" sz="800" i="1" dirty="0" smtClean="0">
                <a:solidFill>
                  <a:schemeClr val="bg1"/>
                </a:solidFill>
                <a:latin typeface="Montserrat" panose="00000500000000000000" pitchFamily="50" charset="0"/>
              </a:rPr>
              <a:t>   Health Body Start Pak 2.0 (2)</a:t>
            </a:r>
          </a:p>
          <a:p>
            <a:r>
              <a:rPr lang="en-US" sz="800" dirty="0" smtClean="0">
                <a:solidFill>
                  <a:schemeClr val="bg1"/>
                </a:solidFill>
                <a:latin typeface="Montserrat" panose="00000500000000000000" pitchFamily="50" charset="0"/>
              </a:rPr>
              <a:t>Rebound </a:t>
            </a:r>
            <a:r>
              <a:rPr lang="en-US" sz="800" dirty="0" err="1" smtClean="0">
                <a:solidFill>
                  <a:schemeClr val="bg1"/>
                </a:solidFill>
                <a:latin typeface="Montserrat" panose="00000500000000000000" pitchFamily="50" charset="0"/>
              </a:rPr>
              <a:t>Fx</a:t>
            </a:r>
            <a:endParaRPr lang="en-US" sz="800" dirty="0" smtClean="0">
              <a:solidFill>
                <a:schemeClr val="bg1"/>
              </a:solidFill>
              <a:latin typeface="Montserrat" panose="00000500000000000000" pitchFamily="50" charset="0"/>
            </a:endParaRPr>
          </a:p>
          <a:p>
            <a:r>
              <a:rPr lang="en-US" sz="800" i="1" dirty="0" smtClean="0">
                <a:solidFill>
                  <a:schemeClr val="bg1"/>
                </a:solidFill>
                <a:latin typeface="Montserrat" panose="00000500000000000000" pitchFamily="50" charset="0"/>
              </a:rPr>
              <a:t>   Citrus Punch Stick Pak (30ct.)</a:t>
            </a:r>
            <a:endParaRPr lang="en-US" sz="800" i="1" dirty="0">
              <a:solidFill>
                <a:schemeClr val="bg1"/>
              </a:solidFill>
              <a:latin typeface="Montserrat" panose="00000500000000000000" pitchFamily="50" charset="0"/>
            </a:endParaRPr>
          </a:p>
          <a:p>
            <a:endParaRPr lang="en-US" sz="10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40182786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698" y="1878781"/>
            <a:ext cx="8230998" cy="4574555"/>
          </a:xfrm>
          <a:prstGeom prst="rect">
            <a:avLst/>
          </a:prstGeom>
        </p:spPr>
      </p:pic>
      <p:sp>
        <p:nvSpPr>
          <p:cNvPr id="3" name="TextBox 2"/>
          <p:cNvSpPr txBox="1"/>
          <p:nvPr/>
        </p:nvSpPr>
        <p:spPr>
          <a:xfrm>
            <a:off x="623392" y="1063769"/>
            <a:ext cx="6336704" cy="55399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Spa &amp; Beauty</a:t>
            </a:r>
          </a:p>
        </p:txBody>
      </p:sp>
      <p:sp>
        <p:nvSpPr>
          <p:cNvPr id="8" name="Rectangle 7"/>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sp>
        <p:nvSpPr>
          <p:cNvPr id="10" name="Rectangle 9"/>
          <p:cNvSpPr/>
          <p:nvPr/>
        </p:nvSpPr>
        <p:spPr>
          <a:xfrm>
            <a:off x="659396" y="2188478"/>
            <a:ext cx="3996444" cy="664458"/>
          </a:xfrm>
          <a:prstGeom prst="rect">
            <a:avLst/>
          </a:prstGeom>
        </p:spPr>
        <p:txBody>
          <a:bodyPr wrap="square">
            <a:noAutofit/>
          </a:bodyPr>
          <a:lstStyle/>
          <a:p>
            <a:r>
              <a:rPr lang="en-US" sz="1800" dirty="0" smtClean="0">
                <a:solidFill>
                  <a:srgbClr val="4D4D4C"/>
                </a:solidFill>
                <a:latin typeface="Montserrat" panose="00000500000000000000" pitchFamily="50" charset="0"/>
              </a:rPr>
              <a:t>Essential Oils CEO Mega Pak </a:t>
            </a:r>
          </a:p>
          <a:p>
            <a:endParaRPr lang="en-US" sz="18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365166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11" name="TextBox 10"/>
          <p:cNvSpPr txBox="1"/>
          <p:nvPr/>
        </p:nvSpPr>
        <p:spPr>
          <a:xfrm>
            <a:off x="623392" y="1412776"/>
            <a:ext cx="2739533" cy="1477328"/>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Youngevity</a:t>
            </a:r>
            <a:endParaRPr lang="id-ID" sz="3750" b="1" dirty="0" smtClean="0">
              <a:solidFill>
                <a:srgbClr val="4D4D4C"/>
              </a:solidFill>
              <a:latin typeface="Arial Bold" charset="0"/>
            </a:endParaRPr>
          </a:p>
          <a:p>
            <a:pPr>
              <a:lnSpc>
                <a:spcPct val="80000"/>
              </a:lnSpc>
            </a:pPr>
            <a:r>
              <a:rPr lang="id-ID" sz="3750" b="1" dirty="0" err="1" smtClean="0">
                <a:solidFill>
                  <a:srgbClr val="4D4D4C"/>
                </a:solidFill>
                <a:latin typeface="Arial Bold" charset="0"/>
              </a:rPr>
              <a:t>Changed</a:t>
            </a:r>
            <a:r>
              <a:rPr lang="id-ID" sz="3750" b="1" dirty="0" smtClean="0">
                <a:solidFill>
                  <a:srgbClr val="4D4D4C"/>
                </a:solidFill>
                <a:latin typeface="Arial Bold" charset="0"/>
              </a:rPr>
              <a:t> </a:t>
            </a:r>
            <a:br>
              <a:rPr lang="id-ID" sz="3750" b="1" dirty="0" smtClean="0">
                <a:solidFill>
                  <a:srgbClr val="4D4D4C"/>
                </a:solidFill>
                <a:latin typeface="Arial Bold" charset="0"/>
              </a:rPr>
            </a:br>
            <a:r>
              <a:rPr lang="id-ID" sz="3750" b="1" dirty="0" smtClean="0">
                <a:solidFill>
                  <a:srgbClr val="4D4D4C"/>
                </a:solidFill>
                <a:latin typeface="Arial Bold" charset="0"/>
              </a:rPr>
              <a:t>My Life</a:t>
            </a:r>
            <a:endParaRPr lang="id-ID" sz="3750" b="1" dirty="0">
              <a:solidFill>
                <a:srgbClr val="4D4D4C"/>
              </a:solidFill>
              <a:latin typeface="Arial Bold" charset="0"/>
            </a:endParaRPr>
          </a:p>
        </p:txBody>
      </p:sp>
      <p:sp>
        <p:nvSpPr>
          <p:cNvPr id="13" name="Rectangle 12"/>
          <p:cNvSpPr/>
          <p:nvPr/>
        </p:nvSpPr>
        <p:spPr bwMode="auto">
          <a:xfrm>
            <a:off x="695326" y="3087036"/>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0697"/>
          <a:stretch/>
        </p:blipFill>
        <p:spPr>
          <a:xfrm>
            <a:off x="5303912" y="0"/>
            <a:ext cx="6888088" cy="6858000"/>
          </a:xfrm>
          <a:prstGeom prst="rect">
            <a:avLst/>
          </a:prstGeom>
        </p:spPr>
      </p:pic>
    </p:spTree>
    <p:extLst>
      <p:ext uri="{BB962C8B-B14F-4D97-AF65-F5344CB8AC3E}">
        <p14:creationId xmlns:p14="http://schemas.microsoft.com/office/powerpoint/2010/main" val="11725188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TextBox 2"/>
          <p:cNvSpPr txBox="1"/>
          <p:nvPr/>
        </p:nvSpPr>
        <p:spPr>
          <a:xfrm>
            <a:off x="623392" y="1063769"/>
            <a:ext cx="4392488" cy="553998"/>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Apparel &amp; Jewelry</a:t>
            </a:r>
          </a:p>
        </p:txBody>
      </p:sp>
      <p:sp>
        <p:nvSpPr>
          <p:cNvPr id="5" name="Rectangle 4"/>
          <p:cNvSpPr/>
          <p:nvPr/>
        </p:nvSpPr>
        <p:spPr bwMode="auto">
          <a:xfrm>
            <a:off x="695326" y="17368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0126" t="10632" r="1776" b="13423"/>
          <a:stretch/>
        </p:blipFill>
        <p:spPr>
          <a:xfrm>
            <a:off x="5000038" y="1844824"/>
            <a:ext cx="6891166" cy="3960441"/>
          </a:xfrm>
          <a:prstGeom prst="rect">
            <a:avLst/>
          </a:prstGeom>
        </p:spPr>
      </p:pic>
      <p:sp>
        <p:nvSpPr>
          <p:cNvPr id="8" name="Rectangle 7"/>
          <p:cNvSpPr/>
          <p:nvPr/>
        </p:nvSpPr>
        <p:spPr>
          <a:xfrm>
            <a:off x="659396" y="2188478"/>
            <a:ext cx="3996444" cy="664458"/>
          </a:xfrm>
          <a:prstGeom prst="rect">
            <a:avLst/>
          </a:prstGeom>
        </p:spPr>
        <p:txBody>
          <a:bodyPr wrap="square">
            <a:noAutofit/>
          </a:bodyPr>
          <a:lstStyle/>
          <a:p>
            <a:r>
              <a:rPr lang="en-US" sz="1800" dirty="0" err="1" smtClean="0">
                <a:solidFill>
                  <a:srgbClr val="4D4D4C"/>
                </a:solidFill>
                <a:latin typeface="Montserrat" panose="00000500000000000000" pitchFamily="50" charset="0"/>
              </a:rPr>
              <a:t>Mialisia</a:t>
            </a:r>
            <a:r>
              <a:rPr lang="en-US" sz="1800" dirty="0" smtClean="0">
                <a:solidFill>
                  <a:srgbClr val="4D4D4C"/>
                </a:solidFill>
                <a:latin typeface="Montserrat" panose="00000500000000000000" pitchFamily="50" charset="0"/>
              </a:rPr>
              <a:t> CEO Mega Pack</a:t>
            </a:r>
            <a:endParaRPr lang="en-US" sz="1800" dirty="0">
              <a:solidFill>
                <a:srgbClr val="4D4D4C"/>
              </a:solidFill>
              <a:latin typeface="Montserrat" panose="00000500000000000000" pitchFamily="50" charset="0"/>
            </a:endParaRPr>
          </a:p>
          <a:p>
            <a:endParaRPr lang="en-US" sz="1800" dirty="0">
              <a:solidFill>
                <a:srgbClr val="4D4D4C"/>
              </a:solidFill>
              <a:latin typeface="Montserrat" charset="0"/>
              <a:ea typeface="Montserrat" charset="0"/>
              <a:cs typeface="Montserrat" charset="0"/>
            </a:endParaRPr>
          </a:p>
        </p:txBody>
      </p:sp>
    </p:spTree>
    <p:extLst>
      <p:ext uri="{BB962C8B-B14F-4D97-AF65-F5344CB8AC3E}">
        <p14:creationId xmlns:p14="http://schemas.microsoft.com/office/powerpoint/2010/main" val="566388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Traditional Business</a:t>
            </a:r>
            <a:r>
              <a:rPr lang="en-US" sz="3750" b="1" dirty="0">
                <a:solidFill>
                  <a:srgbClr val="4D4D4C"/>
                </a:solidFill>
                <a:latin typeface="Arial Bold" charset="0"/>
              </a:rPr>
              <a:t/>
            </a:r>
            <a:br>
              <a:rPr lang="en-US" sz="3750" b="1" dirty="0">
                <a:solidFill>
                  <a:srgbClr val="4D4D4C"/>
                </a:solidFill>
                <a:latin typeface="Arial Bold" charset="0"/>
              </a:rPr>
            </a:br>
            <a:r>
              <a:rPr lang="en-US" sz="3750" b="1" dirty="0" smtClean="0">
                <a:solidFill>
                  <a:srgbClr val="4D4D4C"/>
                </a:solidFill>
                <a:latin typeface="Arial Bold" charset="0"/>
              </a:rPr>
              <a:t>Has Changed</a:t>
            </a:r>
          </a:p>
        </p:txBody>
      </p:sp>
      <p:sp>
        <p:nvSpPr>
          <p:cNvPr id="7" name="Rectangle 6"/>
          <p:cNvSpPr/>
          <p:nvPr/>
        </p:nvSpPr>
        <p:spPr>
          <a:xfrm>
            <a:off x="659396" y="2564904"/>
            <a:ext cx="7668852" cy="3616786"/>
          </a:xfrm>
          <a:prstGeom prst="rect">
            <a:avLst/>
          </a:prstGeom>
        </p:spPr>
        <p:txBody>
          <a:bodyPr wrap="square">
            <a:noAutofit/>
          </a:bodyPr>
          <a:lstStyle/>
          <a:p>
            <a:pPr marL="171450" indent="-171450">
              <a:buFont typeface="Arial" charset="0"/>
              <a:buChar char="•"/>
            </a:pPr>
            <a:r>
              <a:rPr lang="en-US" sz="1800" dirty="0" smtClean="0">
                <a:solidFill>
                  <a:srgbClr val="4D4D4C"/>
                </a:solidFill>
                <a:latin typeface="Montserrat" charset="0"/>
                <a:ea typeface="Montserrat" charset="0"/>
                <a:cs typeface="Montserrat" charset="0"/>
              </a:rPr>
              <a:t>Growth of on-line shopping</a:t>
            </a:r>
            <a:endParaRPr lang="en-US" sz="1800" dirty="0">
              <a:solidFill>
                <a:srgbClr val="4D4D4C"/>
              </a:solidFill>
              <a:latin typeface="Montserrat" charset="0"/>
              <a:ea typeface="Montserrat" charset="0"/>
              <a:cs typeface="Montserrat" charset="0"/>
            </a:endParaRPr>
          </a:p>
          <a:p>
            <a:pPr marL="171450" indent="-171450">
              <a:buFont typeface="Arial" charset="0"/>
              <a:buChar char="•"/>
            </a:pPr>
            <a:endParaRPr lang="en-US" sz="1800" dirty="0" smtClean="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Growth of social selling</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By 2020 1 out of 2 people will be part of the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Gig Economy</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Traditional retirement planning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no longer applies</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endParaRPr lang="en-US" sz="1800" dirty="0" smtClean="0">
              <a:solidFill>
                <a:srgbClr val="4D4D4C"/>
              </a:solidFill>
              <a:latin typeface="Montserrat" charset="0"/>
              <a:ea typeface="Montserrat" charset="0"/>
              <a:cs typeface="Montserrat" charset="0"/>
            </a:endParaRPr>
          </a:p>
        </p:txBody>
      </p:sp>
      <p:sp>
        <p:nvSpPr>
          <p:cNvPr id="8" name="Rectangle 7"/>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5653" t="-651" r="9693" b="651"/>
          <a:stretch/>
        </p:blipFill>
        <p:spPr>
          <a:xfrm>
            <a:off x="6528048" y="-51528"/>
            <a:ext cx="5663952" cy="6908718"/>
          </a:xfrm>
          <a:prstGeom prst="rect">
            <a:avLst/>
          </a:prstGeom>
        </p:spPr>
      </p:pic>
    </p:spTree>
    <p:extLst>
      <p:ext uri="{BB962C8B-B14F-4D97-AF65-F5344CB8AC3E}">
        <p14:creationId xmlns:p14="http://schemas.microsoft.com/office/powerpoint/2010/main" val="658446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5352" b="5352"/>
          <a:stretch/>
        </p:blipFill>
        <p:spPr>
          <a:xfrm>
            <a:off x="4225384" y="3188395"/>
            <a:ext cx="3670462" cy="3192933"/>
          </a:xfrm>
          <a:prstGeom prst="rect">
            <a:avLst/>
          </a:prstGeom>
        </p:spPr>
      </p:pic>
      <p:sp>
        <p:nvSpPr>
          <p:cNvPr id="32" name="TextBox 31"/>
          <p:cNvSpPr txBox="1"/>
          <p:nvPr/>
        </p:nvSpPr>
        <p:spPr>
          <a:xfrm>
            <a:off x="623392" y="1412776"/>
            <a:ext cx="3257623" cy="1015663"/>
          </a:xfrm>
          <a:prstGeom prst="rect">
            <a:avLst/>
          </a:prstGeom>
          <a:noFill/>
        </p:spPr>
        <p:txBody>
          <a:bodyPr wrap="none" rtlCol="0">
            <a:spAutoFit/>
          </a:bodyPr>
          <a:lstStyle/>
          <a:p>
            <a:pPr>
              <a:lnSpc>
                <a:spcPct val="80000"/>
              </a:lnSpc>
            </a:pPr>
            <a:r>
              <a:rPr lang="id-ID" sz="3750" b="1" dirty="0" err="1" smtClean="0">
                <a:solidFill>
                  <a:srgbClr val="4D4D4C"/>
                </a:solidFill>
                <a:latin typeface="Arial Bold" charset="0"/>
              </a:rPr>
              <a:t>Something</a:t>
            </a:r>
            <a:endParaRPr lang="id-ID" sz="3750" b="1" dirty="0" smtClean="0">
              <a:solidFill>
                <a:srgbClr val="4D4D4C"/>
              </a:solidFill>
              <a:latin typeface="Arial Bold" charset="0"/>
            </a:endParaRPr>
          </a:p>
          <a:p>
            <a:pPr>
              <a:lnSpc>
                <a:spcPct val="80000"/>
              </a:lnSpc>
            </a:pPr>
            <a:r>
              <a:rPr lang="en-US" sz="3750" b="1" dirty="0" smtClean="0">
                <a:solidFill>
                  <a:srgbClr val="4D4D4C"/>
                </a:solidFill>
                <a:latin typeface="Arial Bold" charset="0"/>
              </a:rPr>
              <a:t>F</a:t>
            </a:r>
            <a:r>
              <a:rPr lang="id-ID" sz="3750" b="1" dirty="0" err="1" smtClean="0">
                <a:solidFill>
                  <a:srgbClr val="4D4D4C"/>
                </a:solidFill>
                <a:latin typeface="Arial Bold" charset="0"/>
              </a:rPr>
              <a:t>or</a:t>
            </a:r>
            <a:r>
              <a:rPr lang="id-ID" sz="3750" b="1" dirty="0" smtClean="0">
                <a:solidFill>
                  <a:srgbClr val="4D4D4C"/>
                </a:solidFill>
                <a:latin typeface="Arial Bold" charset="0"/>
              </a:rPr>
              <a:t> </a:t>
            </a:r>
            <a:r>
              <a:rPr lang="id-ID" sz="3750" b="1" dirty="0" err="1" smtClean="0">
                <a:solidFill>
                  <a:srgbClr val="4D4D4C"/>
                </a:solidFill>
                <a:latin typeface="Arial Bold" charset="0"/>
              </a:rPr>
              <a:t>Everyone</a:t>
            </a:r>
            <a:endParaRPr lang="id-ID" sz="3750" b="1" dirty="0">
              <a:solidFill>
                <a:srgbClr val="4D4D4C"/>
              </a:solidFill>
              <a:latin typeface="Arial Bold" charset="0"/>
            </a:endParaRPr>
          </a:p>
        </p:txBody>
      </p:sp>
      <p:sp>
        <p:nvSpPr>
          <p:cNvPr id="34" name="Rectangle 33"/>
          <p:cNvSpPr/>
          <p:nvPr/>
        </p:nvSpPr>
        <p:spPr bwMode="auto">
          <a:xfrm>
            <a:off x="695326" y="2636912"/>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2493" r="-337" b="8423"/>
          <a:stretch/>
        </p:blipFill>
        <p:spPr>
          <a:xfrm>
            <a:off x="8060167" y="3753693"/>
            <a:ext cx="3636091" cy="261046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17965" t="18389" r="29194" b="6601"/>
          <a:stretch/>
        </p:blipFill>
        <p:spPr>
          <a:xfrm>
            <a:off x="4223792" y="411132"/>
            <a:ext cx="3675175" cy="2974925"/>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9572" t="9698" r="9355" b="10101"/>
          <a:stretch/>
        </p:blipFill>
        <p:spPr>
          <a:xfrm>
            <a:off x="8042983" y="641535"/>
            <a:ext cx="3948698" cy="2605465"/>
          </a:xfrm>
          <a:prstGeom prst="rect">
            <a:avLst/>
          </a:prstGeom>
        </p:spPr>
      </p:pic>
    </p:spTree>
    <p:extLst>
      <p:ext uri="{BB962C8B-B14F-4D97-AF65-F5344CB8AC3E}">
        <p14:creationId xmlns:p14="http://schemas.microsoft.com/office/powerpoint/2010/main" val="14647137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9836" y="2276872"/>
            <a:ext cx="7092788" cy="3852429"/>
          </a:xfrm>
          <a:prstGeom prst="rect">
            <a:avLst/>
          </a:prstGeom>
        </p:spPr>
        <p:txBody>
          <a:bodyPr wrap="square">
            <a:noAutofit/>
          </a:bodyPr>
          <a:lstStyle/>
          <a:p>
            <a:pPr marL="171450" indent="-171450">
              <a:buFont typeface="Arial" charset="0"/>
              <a:buChar char="•"/>
            </a:pPr>
            <a:r>
              <a:rPr lang="en-US" sz="1800" dirty="0" smtClean="0">
                <a:solidFill>
                  <a:srgbClr val="4D4D4C"/>
                </a:solidFill>
                <a:latin typeface="Montserrat" charset="0"/>
                <a:ea typeface="Montserrat" charset="0"/>
                <a:cs typeface="Montserrat" charset="0"/>
              </a:rPr>
              <a:t>Founded Youngevity in 1997</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Author </a:t>
            </a:r>
            <a:r>
              <a:rPr lang="en-US" sz="1800" dirty="0">
                <a:solidFill>
                  <a:srgbClr val="4D4D4C"/>
                </a:solidFill>
                <a:latin typeface="Montserrat" charset="0"/>
                <a:ea typeface="Montserrat" charset="0"/>
                <a:cs typeface="Montserrat" charset="0"/>
              </a:rPr>
              <a:t>of “Dead Doctors Don’t Lie” and </a:t>
            </a:r>
            <a:r>
              <a:rPr lang="en-US" sz="1800" dirty="0" smtClean="0">
                <a:solidFill>
                  <a:srgbClr val="4D4D4C"/>
                </a:solidFill>
                <a:latin typeface="Montserrat" charset="0"/>
                <a:ea typeface="Montserrat" charset="0"/>
                <a:cs typeface="Montserrat" charset="0"/>
              </a:rPr>
              <a:t>more</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90 </a:t>
            </a:r>
            <a:r>
              <a:rPr lang="en-US" sz="1800" dirty="0">
                <a:solidFill>
                  <a:srgbClr val="4D4D4C"/>
                </a:solidFill>
                <a:latin typeface="Montserrat" charset="0"/>
                <a:ea typeface="Montserrat" charset="0"/>
                <a:cs typeface="Montserrat" charset="0"/>
              </a:rPr>
              <a:t>For Life – 90 Essential </a:t>
            </a:r>
            <a:r>
              <a:rPr lang="en-US" sz="1800" dirty="0" smtClean="0">
                <a:solidFill>
                  <a:srgbClr val="4D4D4C"/>
                </a:solidFill>
                <a:latin typeface="Montserrat" charset="0"/>
                <a:ea typeface="Montserrat" charset="0"/>
                <a:cs typeface="Montserrat" charset="0"/>
              </a:rPr>
              <a:t>Nutrients</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Key in making selenium a required nutrient</a:t>
            </a:r>
          </a:p>
          <a:p>
            <a:pPr marL="781035" lvl="1"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Petitioned the FDA for authorized health claims</a:t>
            </a:r>
          </a:p>
          <a:p>
            <a:pPr marL="171450" indent="-171450">
              <a:buFont typeface="Arial" charset="0"/>
              <a:buChar char="•"/>
            </a:pPr>
            <a:endParaRPr lang="en-US" sz="1800" dirty="0">
              <a:solidFill>
                <a:schemeClr val="bg1">
                  <a:lumMod val="65000"/>
                </a:schemeClr>
              </a:solidFill>
              <a:latin typeface="Montserrat" charset="0"/>
              <a:ea typeface="Montserrat" charset="0"/>
              <a:cs typeface="Montserrat" charset="0"/>
            </a:endParaRPr>
          </a:p>
          <a:p>
            <a:endParaRPr lang="en-US" sz="1800" dirty="0">
              <a:solidFill>
                <a:schemeClr val="bg1">
                  <a:lumMod val="65000"/>
                </a:schemeClr>
              </a:solidFill>
              <a:latin typeface="Montserrat" charset="0"/>
              <a:ea typeface="Montserrat" charset="0"/>
              <a:cs typeface="Montserrat" charset="0"/>
            </a:endParaRPr>
          </a:p>
        </p:txBody>
      </p:sp>
      <p:sp>
        <p:nvSpPr>
          <p:cNvPr id="6" name="TextBox 5"/>
          <p:cNvSpPr txBox="1"/>
          <p:nvPr/>
        </p:nvSpPr>
        <p:spPr>
          <a:xfrm>
            <a:off x="4619836" y="948715"/>
            <a:ext cx="3746347" cy="669414"/>
          </a:xfrm>
          <a:prstGeom prst="rect">
            <a:avLst/>
          </a:prstGeom>
          <a:noFill/>
        </p:spPr>
        <p:txBody>
          <a:bodyPr wrap="none" rtlCol="0">
            <a:spAutoFit/>
          </a:bodyPr>
          <a:lstStyle/>
          <a:p>
            <a:r>
              <a:rPr lang="en-US" sz="3750" b="1" dirty="0" err="1" smtClean="0">
                <a:solidFill>
                  <a:srgbClr val="4D4D4C"/>
                </a:solidFill>
                <a:latin typeface="Arial" charset="0"/>
                <a:ea typeface="Arial" charset="0"/>
                <a:cs typeface="Arial" charset="0"/>
              </a:rPr>
              <a:t>Dr</a:t>
            </a:r>
            <a:r>
              <a:rPr lang="en-US" sz="3750" b="1" dirty="0" smtClean="0">
                <a:solidFill>
                  <a:srgbClr val="4D4D4C"/>
                </a:solidFill>
                <a:latin typeface="Arial" charset="0"/>
                <a:ea typeface="Arial" charset="0"/>
                <a:cs typeface="Arial" charset="0"/>
              </a:rPr>
              <a:t> Joel Wallach</a:t>
            </a:r>
            <a:endParaRPr lang="id-ID" sz="3750" spc="150" dirty="0">
              <a:solidFill>
                <a:srgbClr val="4D4D4C"/>
              </a:solidFill>
              <a:latin typeface="Montserrat" panose="00000500000000000000" pitchFamily="50" charset="0"/>
            </a:endParaRPr>
          </a:p>
        </p:txBody>
      </p:sp>
      <p:sp>
        <p:nvSpPr>
          <p:cNvPr id="7" name="Rectangle 6"/>
          <p:cNvSpPr/>
          <p:nvPr/>
        </p:nvSpPr>
        <p:spPr bwMode="auto">
          <a:xfrm>
            <a:off x="4727848" y="166480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Placehold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355" t="2071" r="6948" b="39587"/>
          <a:stretch/>
        </p:blipFill>
        <p:spPr>
          <a:xfrm>
            <a:off x="0" y="1"/>
            <a:ext cx="3935760" cy="6858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sp>
        <p:nvSpPr>
          <p:cNvPr id="3" name="Rectangle 2"/>
          <p:cNvSpPr/>
          <p:nvPr/>
        </p:nvSpPr>
        <p:spPr>
          <a:xfrm>
            <a:off x="4750544" y="5445224"/>
            <a:ext cx="6674048" cy="369332"/>
          </a:xfrm>
          <a:prstGeom prst="rect">
            <a:avLst/>
          </a:prstGeom>
        </p:spPr>
        <p:txBody>
          <a:bodyPr wrap="square">
            <a:spAutoFit/>
          </a:bodyPr>
          <a:lstStyle/>
          <a:p>
            <a:r>
              <a:rPr lang="en-US" sz="900" dirty="0" smtClean="0">
                <a:latin typeface="Montserrat" charset="0"/>
                <a:ea typeface="Montserrat" charset="0"/>
                <a:cs typeface="Montserrat" charset="0"/>
              </a:rPr>
              <a:t>For a full list of the FDA Authorized Health Claims visit: </a:t>
            </a:r>
            <a:r>
              <a:rPr lang="en-US" sz="900" dirty="0" err="1" smtClean="0">
                <a:latin typeface="Montserrat" charset="0"/>
                <a:ea typeface="Montserrat" charset="0"/>
                <a:cs typeface="Montserrat" charset="0"/>
              </a:rPr>
              <a:t>www.fda.gov</a:t>
            </a:r>
            <a:r>
              <a:rPr lang="en-US" sz="900" dirty="0" smtClean="0">
                <a:latin typeface="Montserrat" charset="0"/>
                <a:ea typeface="Montserrat" charset="0"/>
                <a:cs typeface="Montserrat" charset="0"/>
              </a:rPr>
              <a:t>/Food/</a:t>
            </a:r>
            <a:r>
              <a:rPr lang="en-US" sz="900" dirty="0" err="1" smtClean="0">
                <a:latin typeface="Montserrat" charset="0"/>
                <a:ea typeface="Montserrat" charset="0"/>
                <a:cs typeface="Montserrat" charset="0"/>
              </a:rPr>
              <a:t>IngredientsPackagingLabeling</a:t>
            </a:r>
            <a:r>
              <a:rPr lang="en-US" sz="900" dirty="0" smtClean="0">
                <a:latin typeface="Montserrat" charset="0"/>
                <a:ea typeface="Montserrat" charset="0"/>
                <a:cs typeface="Montserrat" charset="0"/>
              </a:rPr>
              <a:t>/</a:t>
            </a:r>
            <a:r>
              <a:rPr lang="en-US" sz="900" dirty="0" err="1" smtClean="0">
                <a:latin typeface="Montserrat" charset="0"/>
                <a:ea typeface="Montserrat" charset="0"/>
                <a:cs typeface="Montserrat" charset="0"/>
              </a:rPr>
              <a:t>LabelingNutrition</a:t>
            </a:r>
            <a:r>
              <a:rPr lang="en-US" sz="900" dirty="0" smtClean="0">
                <a:latin typeface="Montserrat" charset="0"/>
                <a:ea typeface="Montserrat" charset="0"/>
                <a:cs typeface="Montserrat" charset="0"/>
              </a:rPr>
              <a:t>/ucm2006876.htm#Approved_Health_Claims</a:t>
            </a:r>
            <a:endParaRPr lang="en-US" sz="900" dirty="0">
              <a:latin typeface="Montserrat" charset="0"/>
              <a:ea typeface="Montserrat" charset="0"/>
              <a:cs typeface="Montserrat" charset="0"/>
            </a:endParaRPr>
          </a:p>
        </p:txBody>
      </p:sp>
    </p:spTree>
    <p:extLst>
      <p:ext uri="{BB962C8B-B14F-4D97-AF65-F5344CB8AC3E}">
        <p14:creationId xmlns:p14="http://schemas.microsoft.com/office/powerpoint/2010/main" val="18539442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3872" y="2279451"/>
            <a:ext cx="7092788" cy="3852429"/>
          </a:xfrm>
          <a:prstGeom prst="rect">
            <a:avLst/>
          </a:prstGeom>
        </p:spPr>
        <p:txBody>
          <a:bodyPr wrap="square">
            <a:noAutofit/>
          </a:bodyPr>
          <a:lstStyle/>
          <a:p>
            <a:r>
              <a:rPr lang="en-US" dirty="0" err="1" smtClean="0">
                <a:solidFill>
                  <a:srgbClr val="4D4D4C"/>
                </a:solidFill>
                <a:latin typeface="Montserrat" charset="0"/>
                <a:ea typeface="Montserrat" charset="0"/>
                <a:cs typeface="Montserrat" charset="0"/>
              </a:rPr>
              <a:t>ep·i·ge·net·ics</a:t>
            </a:r>
            <a:endParaRPr lang="en-US" dirty="0">
              <a:solidFill>
                <a:srgbClr val="4D4D4C"/>
              </a:solidFill>
              <a:latin typeface="Montserrat" charset="0"/>
              <a:ea typeface="Montserrat" charset="0"/>
              <a:cs typeface="Montserrat" charset="0"/>
            </a:endParaRPr>
          </a:p>
          <a:p>
            <a:r>
              <a:rPr lang="en-US" dirty="0" smtClean="0">
                <a:solidFill>
                  <a:srgbClr val="4D4D4C"/>
                </a:solidFill>
                <a:latin typeface="Montserrat" charset="0"/>
                <a:ea typeface="Montserrat" charset="0"/>
                <a:cs typeface="Montserrat" charset="0"/>
              </a:rPr>
              <a:t>/ˌ</a:t>
            </a:r>
            <a:r>
              <a:rPr lang="en-US" dirty="0" err="1">
                <a:solidFill>
                  <a:srgbClr val="4D4D4C"/>
                </a:solidFill>
                <a:latin typeface="Montserrat" charset="0"/>
                <a:ea typeface="Montserrat" charset="0"/>
                <a:cs typeface="Montserrat" charset="0"/>
              </a:rPr>
              <a:t>epəjəˈnediks</a:t>
            </a:r>
            <a:r>
              <a:rPr lang="en-US" dirty="0">
                <a:solidFill>
                  <a:srgbClr val="4D4D4C"/>
                </a:solidFill>
                <a:latin typeface="Montserrat" charset="0"/>
                <a:ea typeface="Montserrat" charset="0"/>
                <a:cs typeface="Montserrat" charset="0"/>
              </a:rPr>
              <a:t>/</a:t>
            </a:r>
          </a:p>
          <a:p>
            <a:endParaRPr lang="en-US" sz="1800" dirty="0" smtClean="0">
              <a:solidFill>
                <a:srgbClr val="4D4D4C"/>
              </a:solidFill>
              <a:latin typeface="Montserrat" charset="0"/>
              <a:ea typeface="Montserrat" charset="0"/>
              <a:cs typeface="Montserrat" charset="0"/>
            </a:endParaRPr>
          </a:p>
          <a:p>
            <a:r>
              <a:rPr lang="en-US" sz="1800" dirty="0" smtClean="0">
                <a:solidFill>
                  <a:srgbClr val="4D4D4C"/>
                </a:solidFill>
                <a:latin typeface="Montserrat" charset="0"/>
                <a:ea typeface="Montserrat" charset="0"/>
                <a:cs typeface="Montserrat" charset="0"/>
              </a:rPr>
              <a:t>noun</a:t>
            </a:r>
          </a:p>
          <a:p>
            <a:endParaRPr lang="en-US" sz="1800" dirty="0" smtClean="0">
              <a:solidFill>
                <a:srgbClr val="4D4D4C"/>
              </a:solidFill>
              <a:latin typeface="Montserrat" charset="0"/>
              <a:ea typeface="Montserrat" charset="0"/>
              <a:cs typeface="Montserrat" charset="0"/>
            </a:endParaRPr>
          </a:p>
          <a:p>
            <a:r>
              <a:rPr lang="en-US" sz="1800" dirty="0" smtClean="0">
                <a:solidFill>
                  <a:srgbClr val="4D4D4C"/>
                </a:solidFill>
                <a:latin typeface="Montserrat" charset="0"/>
                <a:ea typeface="Montserrat" charset="0"/>
                <a:cs typeface="Montserrat" charset="0"/>
              </a:rPr>
              <a:t>The </a:t>
            </a:r>
            <a:r>
              <a:rPr lang="en-US" sz="1800" dirty="0">
                <a:solidFill>
                  <a:srgbClr val="4D4D4C"/>
                </a:solidFill>
                <a:latin typeface="Montserrat" charset="0"/>
                <a:ea typeface="Montserrat" charset="0"/>
                <a:cs typeface="Montserrat" charset="0"/>
              </a:rPr>
              <a:t>study of changes in organisms caused by modification of gene expression rather than alteration of the genetic code itself</a:t>
            </a:r>
            <a:r>
              <a:rPr lang="en-US" sz="1800" dirty="0" smtClean="0">
                <a:solidFill>
                  <a:srgbClr val="4D4D4C"/>
                </a:solidFill>
                <a:latin typeface="Montserrat" charset="0"/>
                <a:ea typeface="Montserrat" charset="0"/>
                <a:cs typeface="Montserrat" charset="0"/>
              </a:rPr>
              <a:t>.</a:t>
            </a:r>
          </a:p>
          <a:p>
            <a:endParaRPr lang="en-US" sz="1800" dirty="0">
              <a:solidFill>
                <a:srgbClr val="4D4D4C"/>
              </a:solidFill>
              <a:latin typeface="Montserrat" charset="0"/>
              <a:ea typeface="Montserrat" charset="0"/>
              <a:cs typeface="Montserrat" charset="0"/>
            </a:endParaRPr>
          </a:p>
          <a:p>
            <a:r>
              <a:rPr lang="en-US" sz="1800" dirty="0">
                <a:solidFill>
                  <a:srgbClr val="4D4D4C"/>
                </a:solidFill>
                <a:latin typeface="Montserrat" charset="0"/>
                <a:ea typeface="Montserrat" charset="0"/>
                <a:cs typeface="Montserrat" charset="0"/>
              </a:rPr>
              <a:t>"epigenetics has transformed the way we think </a:t>
            </a:r>
            <a:r>
              <a:rPr lang="en-US" sz="1800" dirty="0" smtClean="0">
                <a:solidFill>
                  <a:srgbClr val="4D4D4C"/>
                </a:solidFill>
                <a:latin typeface="Montserrat" charset="0"/>
                <a:ea typeface="Montserrat" charset="0"/>
                <a:cs typeface="Montserrat" charset="0"/>
              </a:rPr>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about </a:t>
            </a:r>
            <a:r>
              <a:rPr lang="en-US" sz="1800" dirty="0">
                <a:solidFill>
                  <a:srgbClr val="4D4D4C"/>
                </a:solidFill>
                <a:latin typeface="Montserrat" charset="0"/>
                <a:ea typeface="Montserrat" charset="0"/>
                <a:cs typeface="Montserrat" charset="0"/>
              </a:rPr>
              <a:t>genomes"</a:t>
            </a:r>
          </a:p>
        </p:txBody>
      </p:sp>
      <p:sp>
        <p:nvSpPr>
          <p:cNvPr id="6" name="TextBox 5"/>
          <p:cNvSpPr txBox="1"/>
          <p:nvPr/>
        </p:nvSpPr>
        <p:spPr>
          <a:xfrm>
            <a:off x="4943872" y="1124744"/>
            <a:ext cx="2882520" cy="669414"/>
          </a:xfrm>
          <a:prstGeom prst="rect">
            <a:avLst/>
          </a:prstGeom>
          <a:noFill/>
        </p:spPr>
        <p:txBody>
          <a:bodyPr wrap="none" rtlCol="0">
            <a:spAutoFit/>
          </a:bodyPr>
          <a:lstStyle/>
          <a:p>
            <a:r>
              <a:rPr lang="en-US" sz="3750" b="1" dirty="0" smtClean="0">
                <a:solidFill>
                  <a:srgbClr val="4D4D4C"/>
                </a:solidFill>
                <a:latin typeface="Arial" charset="0"/>
                <a:ea typeface="Arial" charset="0"/>
                <a:cs typeface="Arial" charset="0"/>
              </a:rPr>
              <a:t>Epigenetics</a:t>
            </a:r>
            <a:endParaRPr lang="id-ID" sz="3750" spc="150" dirty="0">
              <a:solidFill>
                <a:srgbClr val="4D4D4C"/>
              </a:solidFill>
              <a:latin typeface="Montserrat" panose="00000500000000000000" pitchFamily="50" charset="0"/>
            </a:endParaRPr>
          </a:p>
        </p:txBody>
      </p:sp>
      <p:pic>
        <p:nvPicPr>
          <p:cNvPr id="3" name="Picture Placeholder 2"/>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18775" r="45018" b="5347"/>
          <a:stretch/>
        </p:blipFill>
        <p:spPr/>
      </p:pic>
      <p:sp>
        <p:nvSpPr>
          <p:cNvPr id="7" name="Rectangle 6"/>
          <p:cNvSpPr/>
          <p:nvPr/>
        </p:nvSpPr>
        <p:spPr bwMode="auto">
          <a:xfrm>
            <a:off x="5051884" y="1955415"/>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8448" y="6309320"/>
            <a:ext cx="1828800" cy="310896"/>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568"/>
            <a:ext cx="4574540" cy="6858000"/>
          </a:xfrm>
          <a:prstGeom prst="rect">
            <a:avLst/>
          </a:prstGeom>
        </p:spPr>
      </p:pic>
    </p:spTree>
    <p:extLst>
      <p:ext uri="{BB962C8B-B14F-4D97-AF65-F5344CB8AC3E}">
        <p14:creationId xmlns:p14="http://schemas.microsoft.com/office/powerpoint/2010/main" val="1046436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52" y="6309320"/>
            <a:ext cx="1828800" cy="310896"/>
          </a:xfrm>
          <a:prstGeom prst="rect">
            <a:avLst/>
          </a:prstGeom>
        </p:spPr>
      </p:pic>
      <p:sp>
        <p:nvSpPr>
          <p:cNvPr id="7" name="TextBox 6"/>
          <p:cNvSpPr txBox="1"/>
          <p:nvPr/>
        </p:nvSpPr>
        <p:spPr>
          <a:xfrm>
            <a:off x="623392" y="980728"/>
            <a:ext cx="4896544" cy="1015663"/>
          </a:xfrm>
          <a:prstGeom prst="rect">
            <a:avLst/>
          </a:prstGeom>
          <a:noFill/>
        </p:spPr>
        <p:txBody>
          <a:bodyPr wrap="square" rtlCol="0">
            <a:spAutoFit/>
          </a:bodyPr>
          <a:lstStyle/>
          <a:p>
            <a:pPr>
              <a:lnSpc>
                <a:spcPct val="80000"/>
              </a:lnSpc>
            </a:pPr>
            <a:r>
              <a:rPr lang="en-US" sz="3750" b="1" dirty="0" smtClean="0">
                <a:solidFill>
                  <a:srgbClr val="4D4D4C"/>
                </a:solidFill>
                <a:latin typeface="Arial Bold" charset="0"/>
              </a:rPr>
              <a:t>Plant Derived</a:t>
            </a:r>
          </a:p>
          <a:p>
            <a:pPr>
              <a:lnSpc>
                <a:spcPct val="80000"/>
              </a:lnSpc>
            </a:pPr>
            <a:r>
              <a:rPr lang="en-US" sz="3750" b="1" dirty="0" smtClean="0">
                <a:solidFill>
                  <a:srgbClr val="4D4D4C"/>
                </a:solidFill>
                <a:latin typeface="Arial Bold" charset="0"/>
              </a:rPr>
              <a:t>Minerals</a:t>
            </a:r>
          </a:p>
        </p:txBody>
      </p:sp>
      <p:sp>
        <p:nvSpPr>
          <p:cNvPr id="8" name="Rectangle 7"/>
          <p:cNvSpPr/>
          <p:nvPr/>
        </p:nvSpPr>
        <p:spPr>
          <a:xfrm>
            <a:off x="659396" y="2564904"/>
            <a:ext cx="7668852" cy="3616786"/>
          </a:xfrm>
          <a:prstGeom prst="rect">
            <a:avLst/>
          </a:prstGeom>
        </p:spPr>
        <p:txBody>
          <a:bodyPr wrap="square">
            <a:noAutofit/>
          </a:bodyPr>
          <a:lstStyle/>
          <a:p>
            <a:pPr marL="171450" indent="-171450">
              <a:buFont typeface="Arial" charset="0"/>
              <a:buChar char="•"/>
            </a:pPr>
            <a:r>
              <a:rPr lang="en-US" sz="1800" dirty="0" smtClean="0">
                <a:solidFill>
                  <a:srgbClr val="4D4D4C"/>
                </a:solidFill>
                <a:latin typeface="Montserrat" charset="0"/>
                <a:ea typeface="Montserrat" charset="0"/>
                <a:cs typeface="Montserrat" charset="0"/>
              </a:rPr>
              <a:t>The key to health is giving your body all the</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90 essential nutrients it needs </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Most mineral supplements are only</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8 – 12% absorbable</a:t>
            </a:r>
          </a:p>
          <a:p>
            <a:pPr marL="171450" indent="-171450">
              <a:buFont typeface="Arial" charset="0"/>
              <a:buChar char="•"/>
            </a:pPr>
            <a:endParaRPr lang="en-US" sz="1800" dirty="0">
              <a:solidFill>
                <a:srgbClr val="4D4D4C"/>
              </a:solidFill>
              <a:latin typeface="Montserrat" charset="0"/>
              <a:ea typeface="Montserrat" charset="0"/>
              <a:cs typeface="Montserrat" charset="0"/>
            </a:endParaRPr>
          </a:p>
          <a:p>
            <a:pPr marL="171450" indent="-171450">
              <a:buFont typeface="Arial" charset="0"/>
              <a:buChar char="•"/>
            </a:pPr>
            <a:r>
              <a:rPr lang="en-US" sz="1800" dirty="0" smtClean="0">
                <a:solidFill>
                  <a:srgbClr val="4D4D4C"/>
                </a:solidFill>
                <a:latin typeface="Montserrat" charset="0"/>
                <a:ea typeface="Montserrat" charset="0"/>
                <a:cs typeface="Montserrat" charset="0"/>
              </a:rPr>
              <a:t>Youngevity plant derived minerals </a:t>
            </a:r>
            <a:br>
              <a:rPr lang="en-US" sz="1800" dirty="0" smtClean="0">
                <a:solidFill>
                  <a:srgbClr val="4D4D4C"/>
                </a:solidFill>
                <a:latin typeface="Montserrat" charset="0"/>
                <a:ea typeface="Montserrat" charset="0"/>
                <a:cs typeface="Montserrat" charset="0"/>
              </a:rPr>
            </a:br>
            <a:r>
              <a:rPr lang="en-US" sz="1800" dirty="0" smtClean="0">
                <a:solidFill>
                  <a:srgbClr val="4D4D4C"/>
                </a:solidFill>
                <a:latin typeface="Montserrat" charset="0"/>
                <a:ea typeface="Montserrat" charset="0"/>
                <a:cs typeface="Montserrat" charset="0"/>
              </a:rPr>
              <a:t>are up to 90% absorbable</a:t>
            </a:r>
          </a:p>
        </p:txBody>
      </p:sp>
      <p:sp>
        <p:nvSpPr>
          <p:cNvPr id="10" name="Rectangle 9"/>
          <p:cNvSpPr/>
          <p:nvPr/>
        </p:nvSpPr>
        <p:spPr bwMode="auto">
          <a:xfrm>
            <a:off x="695326" y="2204864"/>
            <a:ext cx="1080195" cy="108012"/>
          </a:xfrm>
          <a:prstGeom prst="rect">
            <a:avLst/>
          </a:prstGeom>
          <a:solidFill>
            <a:srgbClr val="DB4F30"/>
          </a:solidFill>
          <a:ln>
            <a:noFill/>
          </a:ln>
          <a:extLst/>
        </p:spPr>
        <p:txBody>
          <a:bodyPr vert="horz" wrap="square" lIns="45720" tIns="22860" rIns="45720" bIns="22860" numCol="1" rtlCol="0" anchor="t" anchorCtr="0" compatLnSpc="1">
            <a:prstTxWarp prst="textNoShape">
              <a:avLst/>
            </a:prstTxWarp>
          </a:bodyPr>
          <a:lstStyle/>
          <a:p>
            <a:pPr algn="ctr"/>
            <a:endParaRPr lang="id-ID" sz="120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137" y="622969"/>
            <a:ext cx="2078303" cy="5902375"/>
          </a:xfrm>
          <a:prstGeom prst="rect">
            <a:avLst/>
          </a:prstGeom>
        </p:spPr>
      </p:pic>
    </p:spTree>
    <p:extLst>
      <p:ext uri="{BB962C8B-B14F-4D97-AF65-F5344CB8AC3E}">
        <p14:creationId xmlns:p14="http://schemas.microsoft.com/office/powerpoint/2010/main" val="1858581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3">
      <a:dk1>
        <a:srgbClr val="27282D"/>
      </a:dk1>
      <a:lt1>
        <a:srgbClr val="FFFFFF"/>
      </a:lt1>
      <a:dk2>
        <a:srgbClr val="424859"/>
      </a:dk2>
      <a:lt2>
        <a:srgbClr val="EAEAEA"/>
      </a:lt2>
      <a:accent1>
        <a:srgbClr val="D5BE95"/>
      </a:accent1>
      <a:accent2>
        <a:srgbClr val="076CF2"/>
      </a:accent2>
      <a:accent3>
        <a:srgbClr val="00C673"/>
      </a:accent3>
      <a:accent4>
        <a:srgbClr val="CECABE"/>
      </a:accent4>
      <a:accent5>
        <a:srgbClr val="555964"/>
      </a:accent5>
      <a:accent6>
        <a:srgbClr val="333230"/>
      </a:accent6>
      <a:hlink>
        <a:srgbClr val="01E0AD"/>
      </a:hlink>
      <a:folHlink>
        <a:srgbClr val="70C3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ln>
        <a:extLst/>
      </a:spPr>
      <a:bodyPr vert="horz" wrap="square" lIns="91440" tIns="45720" rIns="91440" bIns="45720" numCol="1" rtlCol="0" anchor="t" anchorCtr="0" compatLnSpc="1">
        <a:prstTxWarp prst="textNoShape">
          <a:avLst/>
        </a:prstTxWarp>
      </a:bodyPr>
      <a:lstStyle>
        <a:defPPr algn="ctr">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48471</TotalTime>
  <Words>1447</Words>
  <Application>Microsoft Macintosh PowerPoint</Application>
  <PresentationFormat>Widescreen</PresentationFormat>
  <Paragraphs>460</Paragraphs>
  <Slides>40</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 Bold</vt:lpstr>
      <vt:lpstr>Calibri</vt:lpstr>
      <vt:lpstr>Montserrat</vt:lpstr>
      <vt:lpstr>Montserrat Light</vt:lpstr>
      <vt:lpstr>Source Sans Pro</vt:lpstr>
      <vt:lpstr>Arial</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dhika</dc:creator>
  <cp:lastModifiedBy>Scott Salik</cp:lastModifiedBy>
  <cp:revision>2050</cp:revision>
  <cp:lastPrinted>2017-03-14T20:47:59Z</cp:lastPrinted>
  <dcterms:created xsi:type="dcterms:W3CDTF">2014-09-22T13:21:00Z</dcterms:created>
  <dcterms:modified xsi:type="dcterms:W3CDTF">2017-03-15T14:47:56Z</dcterms:modified>
</cp:coreProperties>
</file>